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Mono SemiBold"/>
      <p:regular r:id="rId41"/>
      <p:bold r:id="rId42"/>
      <p:italic r:id="rId43"/>
      <p:boldItalic r:id="rId44"/>
    </p:embeddedFont>
    <p:embeddedFont>
      <p:font typeface="Helvetica Neue"/>
      <p:regular r:id="rId45"/>
      <p:bold r:id="rId46"/>
      <p:italic r:id="rId47"/>
      <p:boldItalic r:id="rId48"/>
    </p:embeddedFont>
    <p:embeddedFont>
      <p:font typeface="Roboto Mon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Gil Silva"/>
  <p:cmAuthor clrIdx="1" id="1" initials="" lastIdx="6" name="Bennie Amonua Nkwantabis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MonoSemiBold-bold.fntdata"/><Relationship Id="rId41" Type="http://schemas.openxmlformats.org/officeDocument/2006/relationships/font" Target="fonts/RobotoMonoSemiBold-regular.fntdata"/><Relationship Id="rId44" Type="http://schemas.openxmlformats.org/officeDocument/2006/relationships/font" Target="fonts/RobotoMonoSemiBold-boldItalic.fntdata"/><Relationship Id="rId43" Type="http://schemas.openxmlformats.org/officeDocument/2006/relationships/font" Target="fonts/RobotoMonoSemiBold-italic.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RobotoMon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italic.fntdata"/><Relationship Id="rId50" Type="http://schemas.openxmlformats.org/officeDocument/2006/relationships/font" Target="fonts/RobotoMono-bold.fntdata"/><Relationship Id="rId52" Type="http://schemas.openxmlformats.org/officeDocument/2006/relationships/font" Target="fonts/RobotoMon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0-17T19:15:59.062">
    <p:pos x="6000" y="0"/>
    <p:text>can somebody check this please?</p:text>
  </p:cm>
  <p:cm authorId="1" idx="1" dt="2025-10-17T19:15:59.062">
    <p:pos x="6000" y="0"/>
    <p:text>lovely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10-17T19:17:57.648">
    <p:pos x="6000" y="0"/>
    <p:text>Check this</p:text>
  </p:cm>
  <p:cm authorId="1" idx="2" dt="2025-10-17T19:17:57.648">
    <p:pos x="6000" y="0"/>
    <p:text>LOVE ITTTT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10-17T07:31:16.829">
    <p:pos x="6000" y="0"/>
    <p:text>I put some placeholders for the tasks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10-17T19:32:28.617">
    <p:pos x="517" y="784"/>
    <p:text>Maybe we can refer to the part she crashes on the couch at old union?</p:text>
  </p:cm>
  <p:cm authorId="1" idx="3" dt="2025-10-17T19:32:28.617">
    <p:pos x="517" y="784"/>
    <p:text>gotchu, timestamp added</p:text>
  </p:cm>
  <p:cm authorId="1" idx="4" dt="2025-10-17T19:46:40.521">
    <p:pos x="1934" y="321"/>
    <p:text>"all do this"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5-10-17T19:46:54.065">
    <p:pos x="1934" y="321"/>
    <p:text>"most/some do this"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10-17T19:43:53.828">
    <p:pos x="4896" y="3001"/>
    <p:text>should we keep our names?</p:text>
  </p:cm>
  <p:cm authorId="1" idx="6" dt="2025-10-17T19:43:53.828">
    <p:pos x="4896" y="3001"/>
    <p:text>nah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thanks for being here. Today we're going to walk you through our process for Assignment 2, which includes developing our Points of View and 'How Might We' questions, and testing three different experience prototypes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8c58e28ff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8c58e28ff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8c58e28ff1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8c58e28ff1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8c58e28ff1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8c58e28ff1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8c58e28ff1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8c58e28ff1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8dc8d0b2aa_1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8dc8d0b2aa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8dc8d0b2aa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8dc8d0b2aa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Didn't: Anonymity posed a risk. A 'crush' message felt unsettling, revealing a major design challenge.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8dc8d0b2aa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8dc8d0b2aa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 dis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8d625b05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8d625b05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94eca32a1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94eca32a1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8dcf8159b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8dcf8159b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8b2baba01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8b2baba01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8dc8d0b2aa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8dc8d0b2aa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 dis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8dc8d0b2a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8dc8d0b2a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prototype tested Omar's HMW. We assumed people want reminders for things they're curious about. We had trivia-goers list things they wanted to learn and why they hadn't.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8dc8d0b2aa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8dc8d0b2aa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8dc8d0b2aa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8dc8d0b2aa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prototype tested Omar's HMW. We assumed people want reminders for things they're curious about. We had trivia-goers list things they wanted to learn and why they hadn't.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8dc8d0b2aa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8dc8d0b2aa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8dc8d0b2aa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8dc8d0b2aa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prototype tested Omar's HMW. We assumed people want reminders for things they're curious about. We had trivia-goers list things they wanted to learn and why they hadn't.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8dc8d0b2a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8dc8d0b2a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8dc8d0b2aa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8dc8d0b2aa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 dis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8dc8d0b2aa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8dc8d0b2aa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8c58e28ff1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8c58e28ff1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8d625b05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8d625b05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8dc8d0b2aa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8dc8d0b2aa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8dc8d0b2aa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8dc8d0b2aa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8dc8d0b2aa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8dc8d0b2aa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8b2baba010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8b2baba010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94eca32a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94eca32a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8dc8d0b2aa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8dc8d0b2aa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8c58e28ff1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8c58e28ff1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8c58e28ff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8c58e28ff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8c58e28ff1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8c58e28ff1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8c58e28ff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8c58e28ff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8c58e28ff1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8c58e28ff1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4.xml"/><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5.xml"/><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6.xml"/><Relationship Id="rId4" Type="http://schemas.openxmlformats.org/officeDocument/2006/relationships/image" Target="../media/image22.jpg"/><Relationship Id="rId5"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youtube.com/watch?v=qdsYI2bFyH0" TargetMode="External"/><Relationship Id="rId4" Type="http://schemas.openxmlformats.org/officeDocument/2006/relationships/image" Target="../media/image27.jpg"/><Relationship Id="rId5" Type="http://schemas.openxmlformats.org/officeDocument/2006/relationships/hyperlink" Target="https://www.youtube.com/watch?v=qdsYI2bFyH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drive.google.com/file/d/1M2oD9KOMQvIbY3XYSVLxHlFLxF-0tzs8/view?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4.png"/><Relationship Id="rId5" Type="http://schemas.openxmlformats.org/officeDocument/2006/relationships/hyperlink" Target="https://ecal.com/70-percent-of-adults-rely-on-digital-calendar/" TargetMode="External"/><Relationship Id="rId6" Type="http://schemas.openxmlformats.org/officeDocument/2006/relationships/hyperlink" Target="https://www.cnbc.com/2023/03/14/burnout-is-on-the-rise-gen-z-millennials-and-women-are-the-most-stressed.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90100" y="4280725"/>
            <a:ext cx="513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Helvetica Neue"/>
                <a:ea typeface="Helvetica Neue"/>
                <a:cs typeface="Helvetica Neue"/>
                <a:sym typeface="Helvetica Neue"/>
              </a:rPr>
              <a:t>Assignment 4</a:t>
            </a:r>
            <a:endParaRPr i="1" sz="1800">
              <a:solidFill>
                <a:schemeClr val="dk1"/>
              </a:solidFill>
              <a:latin typeface="Helvetica Neue"/>
              <a:ea typeface="Helvetica Neue"/>
              <a:cs typeface="Helvetica Neue"/>
              <a:sym typeface="Helvetica Neue"/>
            </a:endParaRPr>
          </a:p>
        </p:txBody>
      </p:sp>
      <p:sp>
        <p:nvSpPr>
          <p:cNvPr id="55" name="Google Shape;55;p13"/>
          <p:cNvSpPr txBox="1"/>
          <p:nvPr/>
        </p:nvSpPr>
        <p:spPr>
          <a:xfrm>
            <a:off x="190100" y="3468200"/>
            <a:ext cx="8669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chemeClr val="dk1"/>
                </a:solidFill>
                <a:latin typeface="Roboto Mono"/>
                <a:ea typeface="Roboto Mono"/>
                <a:cs typeface="Roboto Mono"/>
                <a:sym typeface="Roboto Mono"/>
              </a:rPr>
              <a:t>Concept Video</a:t>
            </a:r>
            <a:endParaRPr b="1" sz="5000">
              <a:solidFill>
                <a:schemeClr val="dk1"/>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nvSpPr>
        <p:spPr>
          <a:xfrm>
            <a:off x="522050" y="1951300"/>
            <a:ext cx="2894100" cy="259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Char char="●"/>
            </a:pPr>
            <a:r>
              <a:rPr b="1" lang="en">
                <a:solidFill>
                  <a:schemeClr val="accent2"/>
                </a:solidFill>
              </a:rPr>
              <a:t>Simplicity:</a:t>
            </a:r>
            <a:r>
              <a:rPr lang="en">
                <a:solidFill>
                  <a:schemeClr val="accent2"/>
                </a:solidFill>
              </a:rPr>
              <a:t> Based on daily habits, routine, journaling, and photo prompts</a:t>
            </a:r>
            <a:endParaRPr b="1">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Categorical Customization: </a:t>
            </a:r>
            <a:r>
              <a:rPr lang="en">
                <a:solidFill>
                  <a:schemeClr val="accent2"/>
                </a:solidFill>
              </a:rPr>
              <a:t>more versatility to track a variety of activities and events</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Familiarity: </a:t>
            </a:r>
            <a:r>
              <a:rPr lang="en">
                <a:solidFill>
                  <a:schemeClr val="accent2"/>
                </a:solidFill>
              </a:rPr>
              <a:t>Reminders of what type of activities can be logged.</a:t>
            </a:r>
            <a:endParaRPr b="1">
              <a:solidFill>
                <a:schemeClr val="accent2"/>
              </a:solidFill>
            </a:endParaRPr>
          </a:p>
        </p:txBody>
      </p:sp>
      <p:sp>
        <p:nvSpPr>
          <p:cNvPr id="148" name="Google Shape;148;p22"/>
          <p:cNvSpPr txBox="1"/>
          <p:nvPr/>
        </p:nvSpPr>
        <p:spPr>
          <a:xfrm>
            <a:off x="588125" y="174175"/>
            <a:ext cx="5736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3200">
                <a:solidFill>
                  <a:schemeClr val="accent2"/>
                </a:solidFill>
                <a:latin typeface="Roboto Mono"/>
                <a:ea typeface="Roboto Mono"/>
                <a:cs typeface="Roboto Mono"/>
                <a:sym typeface="Roboto Mono"/>
              </a:rPr>
              <a:t>Daily Bean</a:t>
            </a:r>
            <a:endParaRPr sz="3200">
              <a:solidFill>
                <a:srgbClr val="4D6154"/>
              </a:solidFill>
              <a:latin typeface="Roboto Mono"/>
              <a:ea typeface="Roboto Mono"/>
              <a:cs typeface="Roboto Mono"/>
              <a:sym typeface="Roboto Mono"/>
            </a:endParaRPr>
          </a:p>
        </p:txBody>
      </p:sp>
      <p:sp>
        <p:nvSpPr>
          <p:cNvPr id="149" name="Google Shape;149;p22"/>
          <p:cNvSpPr/>
          <p:nvPr/>
        </p:nvSpPr>
        <p:spPr>
          <a:xfrm>
            <a:off x="-4175" y="-1550"/>
            <a:ext cx="237300" cy="5143500"/>
          </a:xfrm>
          <a:prstGeom prst="rect">
            <a:avLst/>
          </a:prstGeom>
          <a:solidFill>
            <a:srgbClr val="1A72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22"/>
          <p:cNvSpPr txBox="1"/>
          <p:nvPr/>
        </p:nvSpPr>
        <p:spPr>
          <a:xfrm>
            <a:off x="456125" y="791275"/>
            <a:ext cx="58686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500">
                <a:solidFill>
                  <a:schemeClr val="accent2"/>
                </a:solidFill>
                <a:latin typeface="Roboto Mono"/>
                <a:ea typeface="Roboto Mono"/>
                <a:cs typeface="Roboto Mono"/>
                <a:sym typeface="Roboto Mono"/>
              </a:rPr>
              <a:t>“The simplest way to record your day.”</a:t>
            </a:r>
            <a:endParaRPr b="1" i="1" sz="1500">
              <a:solidFill>
                <a:schemeClr val="accent2"/>
              </a:solidFill>
              <a:latin typeface="Roboto Mono"/>
              <a:ea typeface="Roboto Mono"/>
              <a:cs typeface="Roboto Mono"/>
              <a:sym typeface="Roboto Mono"/>
            </a:endParaRPr>
          </a:p>
        </p:txBody>
      </p:sp>
      <p:sp>
        <p:nvSpPr>
          <p:cNvPr id="151" name="Google Shape;151;p22"/>
          <p:cNvSpPr txBox="1"/>
          <p:nvPr/>
        </p:nvSpPr>
        <p:spPr>
          <a:xfrm>
            <a:off x="3496675" y="1951300"/>
            <a:ext cx="2894100" cy="2508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Char char="●"/>
            </a:pPr>
            <a:r>
              <a:rPr b="1" lang="en">
                <a:solidFill>
                  <a:schemeClr val="accent2"/>
                </a:solidFill>
              </a:rPr>
              <a:t>Drop Off: </a:t>
            </a:r>
            <a:r>
              <a:rPr lang="en">
                <a:solidFill>
                  <a:schemeClr val="accent2"/>
                </a:solidFill>
              </a:rPr>
              <a:t>Documented user engagement decline over __</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Financially Inaccessible: </a:t>
            </a:r>
            <a:r>
              <a:rPr lang="en">
                <a:solidFill>
                  <a:schemeClr val="accent2"/>
                </a:solidFill>
              </a:rPr>
              <a:t>No free version of the app</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Relies on Consistency: </a:t>
            </a:r>
            <a:r>
              <a:rPr lang="en">
                <a:solidFill>
                  <a:schemeClr val="accent2"/>
                </a:solidFill>
              </a:rPr>
              <a:t>Consistency of keeping up with filling out daily journals is more difficult.</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Privacy Concerns</a:t>
            </a:r>
            <a:endParaRPr>
              <a:solidFill>
                <a:schemeClr val="accent2"/>
              </a:solidFill>
            </a:endParaRPr>
          </a:p>
        </p:txBody>
      </p:sp>
      <p:pic>
        <p:nvPicPr>
          <p:cNvPr id="152" name="Google Shape;152;p22"/>
          <p:cNvPicPr preferRelativeResize="0"/>
          <p:nvPr/>
        </p:nvPicPr>
        <p:blipFill>
          <a:blip r:embed="rId3">
            <a:alphaModFix/>
          </a:blip>
          <a:stretch>
            <a:fillRect/>
          </a:stretch>
        </p:blipFill>
        <p:spPr>
          <a:xfrm>
            <a:off x="6771400" y="2548750"/>
            <a:ext cx="1183925" cy="2593200"/>
          </a:xfrm>
          <a:prstGeom prst="rect">
            <a:avLst/>
          </a:prstGeom>
          <a:noFill/>
          <a:ln>
            <a:noFill/>
          </a:ln>
        </p:spPr>
      </p:pic>
      <p:pic>
        <p:nvPicPr>
          <p:cNvPr id="153" name="Google Shape;153;p22"/>
          <p:cNvPicPr preferRelativeResize="0"/>
          <p:nvPr/>
        </p:nvPicPr>
        <p:blipFill>
          <a:blip r:embed="rId4">
            <a:alphaModFix/>
          </a:blip>
          <a:stretch>
            <a:fillRect/>
          </a:stretch>
        </p:blipFill>
        <p:spPr>
          <a:xfrm>
            <a:off x="7955325" y="2548750"/>
            <a:ext cx="1183925" cy="2593200"/>
          </a:xfrm>
          <a:prstGeom prst="rect">
            <a:avLst/>
          </a:prstGeom>
          <a:noFill/>
          <a:ln>
            <a:noFill/>
          </a:ln>
        </p:spPr>
      </p:pic>
      <p:pic>
        <p:nvPicPr>
          <p:cNvPr id="154" name="Google Shape;154;p22"/>
          <p:cNvPicPr preferRelativeResize="0"/>
          <p:nvPr/>
        </p:nvPicPr>
        <p:blipFill>
          <a:blip r:embed="rId5">
            <a:alphaModFix/>
          </a:blip>
          <a:stretch>
            <a:fillRect/>
          </a:stretch>
        </p:blipFill>
        <p:spPr>
          <a:xfrm>
            <a:off x="6771400" y="3253"/>
            <a:ext cx="1191099" cy="2545495"/>
          </a:xfrm>
          <a:prstGeom prst="rect">
            <a:avLst/>
          </a:prstGeom>
          <a:noFill/>
          <a:ln>
            <a:noFill/>
          </a:ln>
        </p:spPr>
      </p:pic>
      <p:pic>
        <p:nvPicPr>
          <p:cNvPr id="155" name="Google Shape;155;p22"/>
          <p:cNvPicPr preferRelativeResize="0"/>
          <p:nvPr/>
        </p:nvPicPr>
        <p:blipFill>
          <a:blip r:embed="rId6">
            <a:alphaModFix/>
          </a:blip>
          <a:stretch>
            <a:fillRect/>
          </a:stretch>
        </p:blipFill>
        <p:spPr>
          <a:xfrm>
            <a:off x="7962503" y="-1550"/>
            <a:ext cx="1181494" cy="2555100"/>
          </a:xfrm>
          <a:prstGeom prst="rect">
            <a:avLst/>
          </a:prstGeom>
          <a:noFill/>
          <a:ln>
            <a:noFill/>
          </a:ln>
        </p:spPr>
      </p:pic>
      <p:sp>
        <p:nvSpPr>
          <p:cNvPr id="156" name="Google Shape;156;p22"/>
          <p:cNvSpPr/>
          <p:nvPr/>
        </p:nvSpPr>
        <p:spPr>
          <a:xfrm>
            <a:off x="864200" y="1500575"/>
            <a:ext cx="2209800" cy="3810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Mono"/>
                <a:ea typeface="Roboto Mono"/>
                <a:cs typeface="Roboto Mono"/>
                <a:sym typeface="Roboto Mono"/>
              </a:rPr>
              <a:t>What Works</a:t>
            </a:r>
            <a:endParaRPr b="1">
              <a:solidFill>
                <a:schemeClr val="lt1"/>
              </a:solidFill>
              <a:latin typeface="Roboto Mono"/>
              <a:ea typeface="Roboto Mono"/>
              <a:cs typeface="Roboto Mono"/>
              <a:sym typeface="Roboto Mono"/>
            </a:endParaRPr>
          </a:p>
        </p:txBody>
      </p:sp>
      <p:sp>
        <p:nvSpPr>
          <p:cNvPr id="157" name="Google Shape;157;p22"/>
          <p:cNvSpPr/>
          <p:nvPr/>
        </p:nvSpPr>
        <p:spPr>
          <a:xfrm>
            <a:off x="3838825" y="1500575"/>
            <a:ext cx="2209800" cy="3810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Mono"/>
                <a:ea typeface="Roboto Mono"/>
                <a:cs typeface="Roboto Mono"/>
                <a:sym typeface="Roboto Mono"/>
              </a:rPr>
              <a:t>What Doesn’t</a:t>
            </a:r>
            <a:endParaRPr b="1">
              <a:solidFill>
                <a:schemeClr val="lt1"/>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nvSpPr>
        <p:spPr>
          <a:xfrm>
            <a:off x="588125" y="174175"/>
            <a:ext cx="5736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3200">
                <a:solidFill>
                  <a:schemeClr val="accent2"/>
                </a:solidFill>
                <a:latin typeface="Roboto Mono"/>
                <a:ea typeface="Roboto Mono"/>
                <a:cs typeface="Roboto Mono"/>
                <a:sym typeface="Roboto Mono"/>
              </a:rPr>
              <a:t>Daily Bean</a:t>
            </a:r>
            <a:endParaRPr sz="3200">
              <a:solidFill>
                <a:srgbClr val="4D6154"/>
              </a:solidFill>
              <a:latin typeface="Roboto Mono"/>
              <a:ea typeface="Roboto Mono"/>
              <a:cs typeface="Roboto Mono"/>
              <a:sym typeface="Roboto Mono"/>
            </a:endParaRPr>
          </a:p>
        </p:txBody>
      </p:sp>
      <p:sp>
        <p:nvSpPr>
          <p:cNvPr id="163" name="Google Shape;163;p23"/>
          <p:cNvSpPr/>
          <p:nvPr/>
        </p:nvSpPr>
        <p:spPr>
          <a:xfrm>
            <a:off x="-4175" y="-1550"/>
            <a:ext cx="237300" cy="5143500"/>
          </a:xfrm>
          <a:prstGeom prst="rect">
            <a:avLst/>
          </a:prstGeom>
          <a:solidFill>
            <a:srgbClr val="1A72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3"/>
          <p:cNvSpPr txBox="1"/>
          <p:nvPr/>
        </p:nvSpPr>
        <p:spPr>
          <a:xfrm>
            <a:off x="456125" y="791275"/>
            <a:ext cx="58686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500">
                <a:solidFill>
                  <a:schemeClr val="accent2"/>
                </a:solidFill>
                <a:latin typeface="Roboto Mono"/>
                <a:ea typeface="Roboto Mono"/>
                <a:cs typeface="Roboto Mono"/>
                <a:sym typeface="Roboto Mono"/>
              </a:rPr>
              <a:t>“The simplest way to record your day.”</a:t>
            </a:r>
            <a:endParaRPr b="1" i="1" sz="1500">
              <a:solidFill>
                <a:schemeClr val="accent2"/>
              </a:solidFill>
              <a:latin typeface="Roboto Mono"/>
              <a:ea typeface="Roboto Mono"/>
              <a:cs typeface="Roboto Mono"/>
              <a:sym typeface="Roboto Mono"/>
            </a:endParaRPr>
          </a:p>
        </p:txBody>
      </p:sp>
      <p:pic>
        <p:nvPicPr>
          <p:cNvPr id="165" name="Google Shape;165;p23"/>
          <p:cNvPicPr preferRelativeResize="0"/>
          <p:nvPr/>
        </p:nvPicPr>
        <p:blipFill>
          <a:blip r:embed="rId3">
            <a:alphaModFix/>
          </a:blip>
          <a:stretch>
            <a:fillRect/>
          </a:stretch>
        </p:blipFill>
        <p:spPr>
          <a:xfrm>
            <a:off x="6771400" y="2548750"/>
            <a:ext cx="1183925" cy="2593200"/>
          </a:xfrm>
          <a:prstGeom prst="rect">
            <a:avLst/>
          </a:prstGeom>
          <a:noFill/>
          <a:ln>
            <a:noFill/>
          </a:ln>
        </p:spPr>
      </p:pic>
      <p:pic>
        <p:nvPicPr>
          <p:cNvPr id="166" name="Google Shape;166;p23"/>
          <p:cNvPicPr preferRelativeResize="0"/>
          <p:nvPr/>
        </p:nvPicPr>
        <p:blipFill>
          <a:blip r:embed="rId4">
            <a:alphaModFix/>
          </a:blip>
          <a:stretch>
            <a:fillRect/>
          </a:stretch>
        </p:blipFill>
        <p:spPr>
          <a:xfrm>
            <a:off x="7955325" y="2548750"/>
            <a:ext cx="1183925" cy="2593200"/>
          </a:xfrm>
          <a:prstGeom prst="rect">
            <a:avLst/>
          </a:prstGeom>
          <a:noFill/>
          <a:ln>
            <a:noFill/>
          </a:ln>
        </p:spPr>
      </p:pic>
      <p:pic>
        <p:nvPicPr>
          <p:cNvPr id="167" name="Google Shape;167;p23"/>
          <p:cNvPicPr preferRelativeResize="0"/>
          <p:nvPr/>
        </p:nvPicPr>
        <p:blipFill>
          <a:blip r:embed="rId5">
            <a:alphaModFix/>
          </a:blip>
          <a:stretch>
            <a:fillRect/>
          </a:stretch>
        </p:blipFill>
        <p:spPr>
          <a:xfrm>
            <a:off x="6771400" y="3253"/>
            <a:ext cx="1191099" cy="2545495"/>
          </a:xfrm>
          <a:prstGeom prst="rect">
            <a:avLst/>
          </a:prstGeom>
          <a:noFill/>
          <a:ln>
            <a:noFill/>
          </a:ln>
        </p:spPr>
      </p:pic>
      <p:pic>
        <p:nvPicPr>
          <p:cNvPr id="168" name="Google Shape;168;p23"/>
          <p:cNvPicPr preferRelativeResize="0"/>
          <p:nvPr/>
        </p:nvPicPr>
        <p:blipFill>
          <a:blip r:embed="rId6">
            <a:alphaModFix/>
          </a:blip>
          <a:stretch>
            <a:fillRect/>
          </a:stretch>
        </p:blipFill>
        <p:spPr>
          <a:xfrm>
            <a:off x="7962503" y="-1550"/>
            <a:ext cx="1181494" cy="2555100"/>
          </a:xfrm>
          <a:prstGeom prst="rect">
            <a:avLst/>
          </a:prstGeom>
          <a:noFill/>
          <a:ln>
            <a:noFill/>
          </a:ln>
        </p:spPr>
      </p:pic>
      <p:sp>
        <p:nvSpPr>
          <p:cNvPr id="169" name="Google Shape;169;p23"/>
          <p:cNvSpPr txBox="1"/>
          <p:nvPr/>
        </p:nvSpPr>
        <p:spPr>
          <a:xfrm>
            <a:off x="417950" y="2017650"/>
            <a:ext cx="58686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i="1" lang="en" sz="2100">
                <a:solidFill>
                  <a:schemeClr val="accent2"/>
                </a:solidFill>
                <a:latin typeface="Roboto Mono"/>
                <a:ea typeface="Roboto Mono"/>
                <a:cs typeface="Roboto Mono"/>
                <a:sym typeface="Roboto Mono"/>
              </a:rPr>
              <a:t>Kyro evolves Daily Bean’s simplicity into emotionally aware planning, </a:t>
            </a:r>
            <a:r>
              <a:rPr b="1" i="1" lang="en" sz="2100">
                <a:solidFill>
                  <a:schemeClr val="accent2"/>
                </a:solidFill>
                <a:latin typeface="Roboto Mono"/>
                <a:ea typeface="Roboto Mono"/>
                <a:cs typeface="Roboto Mono"/>
                <a:sym typeface="Roboto Mono"/>
              </a:rPr>
              <a:t>turning quick reflections into meaningful scheduling guidance</a:t>
            </a:r>
            <a:r>
              <a:rPr i="1" lang="en" sz="2100">
                <a:solidFill>
                  <a:schemeClr val="accent2"/>
                </a:solidFill>
                <a:latin typeface="Roboto Mono"/>
                <a:ea typeface="Roboto Mono"/>
                <a:cs typeface="Roboto Mono"/>
                <a:sym typeface="Roboto Mono"/>
              </a:rPr>
              <a:t>.</a:t>
            </a:r>
            <a:endParaRPr i="1" sz="2100">
              <a:solidFill>
                <a:schemeClr val="accent2"/>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nvSpPr>
        <p:spPr>
          <a:xfrm>
            <a:off x="489988" y="1905788"/>
            <a:ext cx="2894100" cy="2380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Char char="●"/>
            </a:pPr>
            <a:r>
              <a:rPr b="1" lang="en">
                <a:solidFill>
                  <a:schemeClr val="accent2"/>
                </a:solidFill>
              </a:rPr>
              <a:t>Low-effort check-ins: </a:t>
            </a:r>
            <a:r>
              <a:rPr lang="en">
                <a:solidFill>
                  <a:schemeClr val="accent2"/>
                </a:solidFill>
              </a:rPr>
              <a:t>Quick daily entry keeps streaks alive.</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Customizable &amp; private:</a:t>
            </a:r>
            <a:r>
              <a:rPr lang="en">
                <a:solidFill>
                  <a:schemeClr val="accent2"/>
                </a:solidFill>
              </a:rPr>
              <a:t> Users like color schemes and local-storage model.</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Affordable &amp; ad-light:</a:t>
            </a:r>
            <a:r>
              <a:rPr lang="en">
                <a:solidFill>
                  <a:schemeClr val="accent2"/>
                </a:solidFill>
              </a:rPr>
              <a:t> Feels accessible, not exploitative.</a:t>
            </a:r>
            <a:endParaRPr>
              <a:solidFill>
                <a:schemeClr val="accent2"/>
              </a:solidFill>
            </a:endParaRPr>
          </a:p>
        </p:txBody>
      </p:sp>
      <p:sp>
        <p:nvSpPr>
          <p:cNvPr id="175" name="Google Shape;175;p24"/>
          <p:cNvSpPr txBox="1"/>
          <p:nvPr/>
        </p:nvSpPr>
        <p:spPr>
          <a:xfrm>
            <a:off x="588125" y="174175"/>
            <a:ext cx="5736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3200">
                <a:solidFill>
                  <a:schemeClr val="accent2"/>
                </a:solidFill>
                <a:latin typeface="Roboto Mono"/>
                <a:ea typeface="Roboto Mono"/>
                <a:cs typeface="Roboto Mono"/>
                <a:sym typeface="Roboto Mono"/>
              </a:rPr>
              <a:t>Moodflow</a:t>
            </a:r>
            <a:endParaRPr sz="3200">
              <a:solidFill>
                <a:srgbClr val="4D6154"/>
              </a:solidFill>
              <a:latin typeface="Roboto Mono"/>
              <a:ea typeface="Roboto Mono"/>
              <a:cs typeface="Roboto Mono"/>
              <a:sym typeface="Roboto Mono"/>
            </a:endParaRPr>
          </a:p>
        </p:txBody>
      </p:sp>
      <p:sp>
        <p:nvSpPr>
          <p:cNvPr id="176" name="Google Shape;176;p24"/>
          <p:cNvSpPr/>
          <p:nvPr/>
        </p:nvSpPr>
        <p:spPr>
          <a:xfrm>
            <a:off x="-4175" y="-1550"/>
            <a:ext cx="237300" cy="5143500"/>
          </a:xfrm>
          <a:prstGeom prst="rect">
            <a:avLst/>
          </a:prstGeom>
          <a:solidFill>
            <a:srgbClr val="1A72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4"/>
          <p:cNvSpPr txBox="1"/>
          <p:nvPr/>
        </p:nvSpPr>
        <p:spPr>
          <a:xfrm>
            <a:off x="376625" y="768400"/>
            <a:ext cx="61596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500">
                <a:solidFill>
                  <a:schemeClr val="accent2"/>
                </a:solidFill>
                <a:latin typeface="Roboto Mono"/>
                <a:ea typeface="Roboto Mono"/>
                <a:cs typeface="Roboto Mono"/>
                <a:sym typeface="Roboto Mono"/>
              </a:rPr>
              <a:t>“The ultimate journal, diary, and mood tracking app.”</a:t>
            </a:r>
            <a:endParaRPr b="1" i="1" sz="1500">
              <a:solidFill>
                <a:schemeClr val="accent2"/>
              </a:solidFill>
              <a:latin typeface="Roboto Mono"/>
              <a:ea typeface="Roboto Mono"/>
              <a:cs typeface="Roboto Mono"/>
              <a:sym typeface="Roboto Mono"/>
            </a:endParaRPr>
          </a:p>
        </p:txBody>
      </p:sp>
      <p:sp>
        <p:nvSpPr>
          <p:cNvPr id="178" name="Google Shape;178;p24"/>
          <p:cNvSpPr txBox="1"/>
          <p:nvPr/>
        </p:nvSpPr>
        <p:spPr>
          <a:xfrm>
            <a:off x="3464613" y="1905788"/>
            <a:ext cx="2894100" cy="2940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Char char="●"/>
            </a:pPr>
            <a:r>
              <a:rPr b="1" lang="en">
                <a:solidFill>
                  <a:schemeClr val="accent2"/>
                </a:solidFill>
              </a:rPr>
              <a:t>Data trust issues:</a:t>
            </a:r>
            <a:r>
              <a:rPr lang="en">
                <a:solidFill>
                  <a:schemeClr val="accent2"/>
                </a:solidFill>
              </a:rPr>
              <a:t> Lost-entry and backup complaints.</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Weak support &amp; Android bugs:</a:t>
            </a:r>
            <a:r>
              <a:rPr lang="en">
                <a:solidFill>
                  <a:schemeClr val="accent2"/>
                </a:solidFill>
              </a:rPr>
              <a:t> Unreliable notifications, sync, crashes.</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Limited insights:</a:t>
            </a:r>
            <a:r>
              <a:rPr lang="en">
                <a:solidFill>
                  <a:schemeClr val="accent2"/>
                </a:solidFill>
              </a:rPr>
              <a:t> Mainly retrospective charts.</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Static experience:</a:t>
            </a:r>
            <a:r>
              <a:rPr lang="en">
                <a:solidFill>
                  <a:schemeClr val="accent2"/>
                </a:solidFill>
              </a:rPr>
              <a:t> Doesn’t connect to calendars, habits, or scheduling tools.</a:t>
            </a:r>
            <a:endParaRPr>
              <a:solidFill>
                <a:schemeClr val="accent2"/>
              </a:solidFill>
            </a:endParaRPr>
          </a:p>
        </p:txBody>
      </p:sp>
      <p:pic>
        <p:nvPicPr>
          <p:cNvPr id="179" name="Google Shape;179;p24"/>
          <p:cNvPicPr preferRelativeResize="0"/>
          <p:nvPr/>
        </p:nvPicPr>
        <p:blipFill rotWithShape="1">
          <a:blip r:embed="rId3">
            <a:alphaModFix/>
          </a:blip>
          <a:srcRect b="0" l="0" r="49581" t="0"/>
          <a:stretch/>
        </p:blipFill>
        <p:spPr>
          <a:xfrm>
            <a:off x="6615600" y="-1550"/>
            <a:ext cx="2528400" cy="2571751"/>
          </a:xfrm>
          <a:prstGeom prst="rect">
            <a:avLst/>
          </a:prstGeom>
          <a:noFill/>
          <a:ln>
            <a:noFill/>
          </a:ln>
        </p:spPr>
      </p:pic>
      <p:pic>
        <p:nvPicPr>
          <p:cNvPr id="180" name="Google Shape;180;p24"/>
          <p:cNvPicPr preferRelativeResize="0"/>
          <p:nvPr/>
        </p:nvPicPr>
        <p:blipFill rotWithShape="1">
          <a:blip r:embed="rId3">
            <a:alphaModFix/>
          </a:blip>
          <a:srcRect b="0" l="49581" r="0" t="0"/>
          <a:stretch/>
        </p:blipFill>
        <p:spPr>
          <a:xfrm>
            <a:off x="6615601" y="2571750"/>
            <a:ext cx="2528400" cy="2571750"/>
          </a:xfrm>
          <a:prstGeom prst="rect">
            <a:avLst/>
          </a:prstGeom>
          <a:noFill/>
          <a:ln>
            <a:noFill/>
          </a:ln>
        </p:spPr>
      </p:pic>
      <p:sp>
        <p:nvSpPr>
          <p:cNvPr id="181" name="Google Shape;181;p24"/>
          <p:cNvSpPr/>
          <p:nvPr/>
        </p:nvSpPr>
        <p:spPr>
          <a:xfrm>
            <a:off x="780125" y="1433375"/>
            <a:ext cx="2209800" cy="3810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Mono"/>
                <a:ea typeface="Roboto Mono"/>
                <a:cs typeface="Roboto Mono"/>
                <a:sym typeface="Roboto Mono"/>
              </a:rPr>
              <a:t>What Works</a:t>
            </a:r>
            <a:endParaRPr b="1">
              <a:solidFill>
                <a:schemeClr val="lt1"/>
              </a:solidFill>
              <a:latin typeface="Roboto Mono"/>
              <a:ea typeface="Roboto Mono"/>
              <a:cs typeface="Roboto Mono"/>
              <a:sym typeface="Roboto Mono"/>
            </a:endParaRPr>
          </a:p>
        </p:txBody>
      </p:sp>
      <p:sp>
        <p:nvSpPr>
          <p:cNvPr id="182" name="Google Shape;182;p24"/>
          <p:cNvSpPr/>
          <p:nvPr/>
        </p:nvSpPr>
        <p:spPr>
          <a:xfrm>
            <a:off x="3671150" y="1433375"/>
            <a:ext cx="2209800" cy="3810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Mono"/>
                <a:ea typeface="Roboto Mono"/>
                <a:cs typeface="Roboto Mono"/>
                <a:sym typeface="Roboto Mono"/>
              </a:rPr>
              <a:t>What Doesn’t</a:t>
            </a:r>
            <a:endParaRPr b="1">
              <a:solidFill>
                <a:schemeClr val="lt1"/>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p:nvPr/>
        </p:nvSpPr>
        <p:spPr>
          <a:xfrm>
            <a:off x="-4175" y="-1550"/>
            <a:ext cx="237300" cy="5143500"/>
          </a:xfrm>
          <a:prstGeom prst="rect">
            <a:avLst/>
          </a:prstGeom>
          <a:solidFill>
            <a:srgbClr val="1A72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8" name="Google Shape;188;p25"/>
          <p:cNvPicPr preferRelativeResize="0"/>
          <p:nvPr/>
        </p:nvPicPr>
        <p:blipFill rotWithShape="1">
          <a:blip r:embed="rId3">
            <a:alphaModFix/>
          </a:blip>
          <a:srcRect b="0" l="0" r="49581" t="0"/>
          <a:stretch/>
        </p:blipFill>
        <p:spPr>
          <a:xfrm>
            <a:off x="6615600" y="-1550"/>
            <a:ext cx="2528400" cy="2571751"/>
          </a:xfrm>
          <a:prstGeom prst="rect">
            <a:avLst/>
          </a:prstGeom>
          <a:noFill/>
          <a:ln>
            <a:noFill/>
          </a:ln>
        </p:spPr>
      </p:pic>
      <p:pic>
        <p:nvPicPr>
          <p:cNvPr id="189" name="Google Shape;189;p25"/>
          <p:cNvPicPr preferRelativeResize="0"/>
          <p:nvPr/>
        </p:nvPicPr>
        <p:blipFill rotWithShape="1">
          <a:blip r:embed="rId3">
            <a:alphaModFix/>
          </a:blip>
          <a:srcRect b="0" l="49581" r="0" t="0"/>
          <a:stretch/>
        </p:blipFill>
        <p:spPr>
          <a:xfrm>
            <a:off x="6615601" y="2571750"/>
            <a:ext cx="2528400" cy="2571750"/>
          </a:xfrm>
          <a:prstGeom prst="rect">
            <a:avLst/>
          </a:prstGeom>
          <a:noFill/>
          <a:ln>
            <a:noFill/>
          </a:ln>
        </p:spPr>
      </p:pic>
      <p:sp>
        <p:nvSpPr>
          <p:cNvPr id="190" name="Google Shape;190;p25"/>
          <p:cNvSpPr txBox="1"/>
          <p:nvPr/>
        </p:nvSpPr>
        <p:spPr>
          <a:xfrm>
            <a:off x="522125" y="2017650"/>
            <a:ext cx="5868600" cy="180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i="1" lang="en" sz="2100">
                <a:solidFill>
                  <a:schemeClr val="accent2"/>
                </a:solidFill>
                <a:latin typeface="Roboto Mono"/>
                <a:ea typeface="Roboto Mono"/>
                <a:cs typeface="Roboto Mono"/>
                <a:sym typeface="Roboto Mono"/>
              </a:rPr>
              <a:t>Kyro can build on Moodflow by </a:t>
            </a:r>
            <a:r>
              <a:rPr b="1" i="1" lang="en" sz="2100">
                <a:solidFill>
                  <a:schemeClr val="accent2"/>
                </a:solidFill>
                <a:latin typeface="Roboto Mono"/>
                <a:ea typeface="Roboto Mono"/>
                <a:cs typeface="Roboto Mono"/>
                <a:sym typeface="Roboto Mono"/>
              </a:rPr>
              <a:t>making emotion tracking actionable</a:t>
            </a:r>
            <a:r>
              <a:rPr i="1" lang="en" sz="2100">
                <a:solidFill>
                  <a:schemeClr val="accent2"/>
                </a:solidFill>
                <a:latin typeface="Roboto Mono"/>
                <a:ea typeface="Roboto Mono"/>
                <a:cs typeface="Roboto Mono"/>
                <a:sym typeface="Roboto Mono"/>
              </a:rPr>
              <a:t>, using those feelings to </a:t>
            </a:r>
            <a:r>
              <a:rPr b="1" i="1" lang="en" sz="2100">
                <a:solidFill>
                  <a:schemeClr val="accent2"/>
                </a:solidFill>
                <a:latin typeface="Roboto Mono"/>
                <a:ea typeface="Roboto Mono"/>
                <a:cs typeface="Roboto Mono"/>
                <a:sym typeface="Roboto Mono"/>
              </a:rPr>
              <a:t>adjust future schedules rather than condensing days into one mood</a:t>
            </a:r>
            <a:r>
              <a:rPr i="1" lang="en" sz="2100">
                <a:solidFill>
                  <a:schemeClr val="accent2"/>
                </a:solidFill>
                <a:latin typeface="Roboto Mono"/>
                <a:ea typeface="Roboto Mono"/>
                <a:cs typeface="Roboto Mono"/>
                <a:sym typeface="Roboto Mono"/>
              </a:rPr>
              <a:t>.</a:t>
            </a:r>
            <a:endParaRPr i="1" sz="2100">
              <a:solidFill>
                <a:schemeClr val="accent2"/>
              </a:solidFill>
              <a:latin typeface="Roboto Mono"/>
              <a:ea typeface="Roboto Mono"/>
              <a:cs typeface="Roboto Mono"/>
              <a:sym typeface="Roboto Mono"/>
            </a:endParaRPr>
          </a:p>
        </p:txBody>
      </p:sp>
      <p:sp>
        <p:nvSpPr>
          <p:cNvPr id="191" name="Google Shape;191;p25"/>
          <p:cNvSpPr txBox="1"/>
          <p:nvPr/>
        </p:nvSpPr>
        <p:spPr>
          <a:xfrm>
            <a:off x="588125" y="174175"/>
            <a:ext cx="5736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3200">
                <a:solidFill>
                  <a:schemeClr val="accent2"/>
                </a:solidFill>
                <a:latin typeface="Roboto Mono"/>
                <a:ea typeface="Roboto Mono"/>
                <a:cs typeface="Roboto Mono"/>
                <a:sym typeface="Roboto Mono"/>
              </a:rPr>
              <a:t>Moodflow</a:t>
            </a:r>
            <a:endParaRPr sz="3200">
              <a:solidFill>
                <a:srgbClr val="4D6154"/>
              </a:solidFill>
              <a:latin typeface="Roboto Mono"/>
              <a:ea typeface="Roboto Mono"/>
              <a:cs typeface="Roboto Mono"/>
              <a:sym typeface="Roboto Mono"/>
            </a:endParaRPr>
          </a:p>
        </p:txBody>
      </p:sp>
      <p:sp>
        <p:nvSpPr>
          <p:cNvPr id="192" name="Google Shape;192;p25"/>
          <p:cNvSpPr txBox="1"/>
          <p:nvPr/>
        </p:nvSpPr>
        <p:spPr>
          <a:xfrm>
            <a:off x="376625" y="768400"/>
            <a:ext cx="61596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500">
                <a:solidFill>
                  <a:schemeClr val="accent2"/>
                </a:solidFill>
                <a:latin typeface="Roboto Mono"/>
                <a:ea typeface="Roboto Mono"/>
                <a:cs typeface="Roboto Mono"/>
                <a:sym typeface="Roboto Mono"/>
              </a:rPr>
              <a:t>“The ultimate journal, diary, and mood tracking app.”</a:t>
            </a:r>
            <a:endParaRPr b="1" i="1" sz="1500">
              <a:solidFill>
                <a:schemeClr val="accent2"/>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cxnSp>
        <p:nvCxnSpPr>
          <p:cNvPr id="197" name="Google Shape;197;p26"/>
          <p:cNvCxnSpPr/>
          <p:nvPr/>
        </p:nvCxnSpPr>
        <p:spPr>
          <a:xfrm flipH="1">
            <a:off x="4563190" y="983310"/>
            <a:ext cx="2400" cy="3674400"/>
          </a:xfrm>
          <a:prstGeom prst="straightConnector1">
            <a:avLst/>
          </a:prstGeom>
          <a:noFill/>
          <a:ln cap="flat" cmpd="sng" w="26200">
            <a:solidFill>
              <a:schemeClr val="dk2"/>
            </a:solidFill>
            <a:prstDash val="solid"/>
            <a:round/>
            <a:headEnd len="med" w="med" type="triangle"/>
            <a:tailEnd len="med" w="med" type="triangle"/>
          </a:ln>
        </p:spPr>
      </p:cxnSp>
      <p:cxnSp>
        <p:nvCxnSpPr>
          <p:cNvPr id="198" name="Google Shape;198;p26"/>
          <p:cNvCxnSpPr/>
          <p:nvPr/>
        </p:nvCxnSpPr>
        <p:spPr>
          <a:xfrm>
            <a:off x="1969340" y="2820529"/>
            <a:ext cx="5180100" cy="0"/>
          </a:xfrm>
          <a:prstGeom prst="straightConnector1">
            <a:avLst/>
          </a:prstGeom>
          <a:noFill/>
          <a:ln cap="flat" cmpd="sng" w="26200">
            <a:solidFill>
              <a:schemeClr val="dk2"/>
            </a:solidFill>
            <a:prstDash val="solid"/>
            <a:round/>
            <a:headEnd len="med" w="med" type="triangle"/>
            <a:tailEnd len="med" w="med" type="triangle"/>
          </a:ln>
        </p:spPr>
      </p:cxnSp>
      <p:sp>
        <p:nvSpPr>
          <p:cNvPr id="199" name="Google Shape;199;p26"/>
          <p:cNvSpPr txBox="1"/>
          <p:nvPr/>
        </p:nvSpPr>
        <p:spPr>
          <a:xfrm>
            <a:off x="2785685" y="582675"/>
            <a:ext cx="3557400" cy="33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83775" lIns="83775" spcFirstLastPara="1" rIns="83775" wrap="square" tIns="83775">
            <a:spAutoFit/>
          </a:bodyPr>
          <a:lstStyle/>
          <a:p>
            <a:pPr indent="0" lvl="0" marL="0" rtl="0" algn="ctr">
              <a:spcBef>
                <a:spcPts val="0"/>
              </a:spcBef>
              <a:spcAft>
                <a:spcPts val="0"/>
              </a:spcAft>
              <a:buNone/>
            </a:pPr>
            <a:r>
              <a:rPr b="1" lang="en" sz="1099">
                <a:solidFill>
                  <a:srgbClr val="4D6154"/>
                </a:solidFill>
                <a:latin typeface="Roboto Mono"/>
                <a:ea typeface="Roboto Mono"/>
                <a:cs typeface="Roboto Mono"/>
                <a:sym typeface="Roboto Mono"/>
              </a:rPr>
              <a:t>Integrated Guidance (AI, Calendar, etc)</a:t>
            </a:r>
            <a:endParaRPr b="1" sz="1099">
              <a:solidFill>
                <a:srgbClr val="4D6154"/>
              </a:solidFill>
              <a:latin typeface="Roboto Mono"/>
              <a:ea typeface="Roboto Mono"/>
              <a:cs typeface="Roboto Mono"/>
              <a:sym typeface="Roboto Mono"/>
            </a:endParaRPr>
          </a:p>
        </p:txBody>
      </p:sp>
      <p:sp>
        <p:nvSpPr>
          <p:cNvPr id="200" name="Google Shape;200;p26"/>
          <p:cNvSpPr txBox="1"/>
          <p:nvPr/>
        </p:nvSpPr>
        <p:spPr>
          <a:xfrm>
            <a:off x="3329700" y="4719925"/>
            <a:ext cx="2459400" cy="36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83775" lIns="83775" spcFirstLastPara="1" rIns="83775" wrap="square" tIns="83775">
            <a:spAutoFit/>
          </a:bodyPr>
          <a:lstStyle/>
          <a:p>
            <a:pPr indent="0" lvl="0" marL="0" rtl="0" algn="ctr">
              <a:spcBef>
                <a:spcPts val="0"/>
              </a:spcBef>
              <a:spcAft>
                <a:spcPts val="0"/>
              </a:spcAft>
              <a:buNone/>
            </a:pPr>
            <a:r>
              <a:rPr b="1" lang="en" sz="1282">
                <a:solidFill>
                  <a:srgbClr val="4D6154"/>
                </a:solidFill>
                <a:latin typeface="Roboto Mono"/>
                <a:ea typeface="Roboto Mono"/>
                <a:cs typeface="Roboto Mono"/>
                <a:sym typeface="Roboto Mono"/>
              </a:rPr>
              <a:t>User-Led Calendar Input</a:t>
            </a:r>
            <a:endParaRPr b="1" sz="1282">
              <a:solidFill>
                <a:srgbClr val="4D6154"/>
              </a:solidFill>
              <a:latin typeface="Roboto Mono"/>
              <a:ea typeface="Roboto Mono"/>
              <a:cs typeface="Roboto Mono"/>
              <a:sym typeface="Roboto Mono"/>
            </a:endParaRPr>
          </a:p>
        </p:txBody>
      </p:sp>
      <p:sp>
        <p:nvSpPr>
          <p:cNvPr id="201" name="Google Shape;201;p26"/>
          <p:cNvSpPr txBox="1"/>
          <p:nvPr/>
        </p:nvSpPr>
        <p:spPr>
          <a:xfrm>
            <a:off x="445675" y="2538472"/>
            <a:ext cx="997500" cy="56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83775" lIns="83775" spcFirstLastPara="1" rIns="83775" wrap="square" tIns="83775">
            <a:spAutoFit/>
          </a:bodyPr>
          <a:lstStyle/>
          <a:p>
            <a:pPr indent="0" lvl="0" marL="0" rtl="0" algn="ctr">
              <a:spcBef>
                <a:spcPts val="0"/>
              </a:spcBef>
              <a:spcAft>
                <a:spcPts val="0"/>
              </a:spcAft>
              <a:buNone/>
            </a:pPr>
            <a:r>
              <a:rPr b="1" lang="en" sz="1282">
                <a:solidFill>
                  <a:srgbClr val="4D6154"/>
                </a:solidFill>
                <a:latin typeface="Roboto Mono"/>
                <a:ea typeface="Roboto Mono"/>
                <a:cs typeface="Roboto Mono"/>
                <a:sym typeface="Roboto Mono"/>
              </a:rPr>
              <a:t>Static Tracking</a:t>
            </a:r>
            <a:endParaRPr b="1" sz="1282">
              <a:solidFill>
                <a:srgbClr val="4D6154"/>
              </a:solidFill>
              <a:latin typeface="Roboto Mono"/>
              <a:ea typeface="Roboto Mono"/>
              <a:cs typeface="Roboto Mono"/>
              <a:sym typeface="Roboto Mono"/>
            </a:endParaRPr>
          </a:p>
        </p:txBody>
      </p:sp>
      <p:sp>
        <p:nvSpPr>
          <p:cNvPr id="202" name="Google Shape;202;p26"/>
          <p:cNvSpPr txBox="1"/>
          <p:nvPr/>
        </p:nvSpPr>
        <p:spPr>
          <a:xfrm>
            <a:off x="7324036" y="2439642"/>
            <a:ext cx="1374300" cy="76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83775" lIns="83775" spcFirstLastPara="1" rIns="83775" wrap="square" tIns="83775">
            <a:spAutoFit/>
          </a:bodyPr>
          <a:lstStyle/>
          <a:p>
            <a:pPr indent="0" lvl="0" marL="0" rtl="0" algn="ctr">
              <a:spcBef>
                <a:spcPts val="0"/>
              </a:spcBef>
              <a:spcAft>
                <a:spcPts val="0"/>
              </a:spcAft>
              <a:buNone/>
            </a:pPr>
            <a:r>
              <a:rPr b="1" lang="en" sz="1282">
                <a:solidFill>
                  <a:srgbClr val="4D6154"/>
                </a:solidFill>
                <a:latin typeface="Roboto Mono"/>
                <a:ea typeface="Roboto Mono"/>
                <a:cs typeface="Roboto Mono"/>
                <a:sym typeface="Roboto Mono"/>
              </a:rPr>
              <a:t>Emotional intelligence &amp; reflection</a:t>
            </a:r>
            <a:endParaRPr b="1" sz="1282">
              <a:solidFill>
                <a:srgbClr val="4D6154"/>
              </a:solidFill>
              <a:latin typeface="Roboto Mono"/>
              <a:ea typeface="Roboto Mono"/>
              <a:cs typeface="Roboto Mono"/>
              <a:sym typeface="Roboto Mono"/>
            </a:endParaRPr>
          </a:p>
        </p:txBody>
      </p:sp>
      <p:pic>
        <p:nvPicPr>
          <p:cNvPr id="203" name="Google Shape;203;p26"/>
          <p:cNvPicPr preferRelativeResize="0"/>
          <p:nvPr/>
        </p:nvPicPr>
        <p:blipFill>
          <a:blip r:embed="rId3">
            <a:alphaModFix/>
          </a:blip>
          <a:stretch>
            <a:fillRect/>
          </a:stretch>
        </p:blipFill>
        <p:spPr>
          <a:xfrm>
            <a:off x="2900150" y="2511988"/>
            <a:ext cx="622250" cy="622250"/>
          </a:xfrm>
          <a:prstGeom prst="rect">
            <a:avLst/>
          </a:prstGeom>
          <a:noFill/>
          <a:ln>
            <a:noFill/>
          </a:ln>
        </p:spPr>
      </p:pic>
      <p:sp>
        <p:nvSpPr>
          <p:cNvPr id="204" name="Google Shape;204;p26"/>
          <p:cNvSpPr txBox="1"/>
          <p:nvPr/>
        </p:nvSpPr>
        <p:spPr>
          <a:xfrm>
            <a:off x="2712513" y="2984151"/>
            <a:ext cx="997500" cy="392400"/>
          </a:xfrm>
          <a:prstGeom prst="rect">
            <a:avLst/>
          </a:prstGeom>
          <a:noFill/>
          <a:ln>
            <a:noFill/>
          </a:ln>
        </p:spPr>
        <p:txBody>
          <a:bodyPr anchorCtr="0" anchor="t" bIns="83775" lIns="83775" spcFirstLastPara="1" rIns="83775" wrap="square" tIns="83775">
            <a:spAutoFit/>
          </a:bodyPr>
          <a:lstStyle/>
          <a:p>
            <a:pPr indent="0" lvl="0" marL="0" rtl="0" algn="ctr">
              <a:spcBef>
                <a:spcPts val="0"/>
              </a:spcBef>
              <a:spcAft>
                <a:spcPts val="0"/>
              </a:spcAft>
              <a:buNone/>
            </a:pPr>
            <a:r>
              <a:rPr b="1" lang="en" sz="1449">
                <a:solidFill>
                  <a:schemeClr val="dk1"/>
                </a:solidFill>
                <a:latin typeface="Roboto Mono"/>
                <a:ea typeface="Roboto Mono"/>
                <a:cs typeface="Roboto Mono"/>
                <a:sym typeface="Roboto Mono"/>
              </a:rPr>
              <a:t>Daylio</a:t>
            </a:r>
            <a:endParaRPr b="1" sz="1449">
              <a:solidFill>
                <a:schemeClr val="dk1"/>
              </a:solidFill>
              <a:latin typeface="Roboto Mono"/>
              <a:ea typeface="Roboto Mono"/>
              <a:cs typeface="Roboto Mono"/>
              <a:sym typeface="Roboto Mono"/>
            </a:endParaRPr>
          </a:p>
        </p:txBody>
      </p:sp>
      <p:pic>
        <p:nvPicPr>
          <p:cNvPr id="205" name="Google Shape;205;p26" title="1200x630wa-removebg-preview.png"/>
          <p:cNvPicPr preferRelativeResize="0"/>
          <p:nvPr/>
        </p:nvPicPr>
        <p:blipFill rotWithShape="1">
          <a:blip r:embed="rId4">
            <a:alphaModFix/>
          </a:blip>
          <a:srcRect b="12769" l="29363" r="29580" t="12769"/>
          <a:stretch/>
        </p:blipFill>
        <p:spPr>
          <a:xfrm>
            <a:off x="2246212" y="3611725"/>
            <a:ext cx="653932" cy="622250"/>
          </a:xfrm>
          <a:prstGeom prst="rect">
            <a:avLst/>
          </a:prstGeom>
          <a:noFill/>
          <a:ln>
            <a:noFill/>
          </a:ln>
        </p:spPr>
      </p:pic>
      <p:sp>
        <p:nvSpPr>
          <p:cNvPr id="206" name="Google Shape;206;p26"/>
          <p:cNvSpPr txBox="1"/>
          <p:nvPr/>
        </p:nvSpPr>
        <p:spPr>
          <a:xfrm>
            <a:off x="4778728" y="2759794"/>
            <a:ext cx="1476600" cy="392400"/>
          </a:xfrm>
          <a:prstGeom prst="rect">
            <a:avLst/>
          </a:prstGeom>
          <a:noFill/>
          <a:ln>
            <a:noFill/>
          </a:ln>
        </p:spPr>
        <p:txBody>
          <a:bodyPr anchorCtr="0" anchor="t" bIns="83775" lIns="83775" spcFirstLastPara="1" rIns="83775" wrap="square" tIns="83775">
            <a:spAutoFit/>
          </a:bodyPr>
          <a:lstStyle/>
          <a:p>
            <a:pPr indent="0" lvl="0" marL="0" rtl="0" algn="ctr">
              <a:spcBef>
                <a:spcPts val="0"/>
              </a:spcBef>
              <a:spcAft>
                <a:spcPts val="0"/>
              </a:spcAft>
              <a:buNone/>
            </a:pPr>
            <a:r>
              <a:rPr b="1" lang="en" sz="1449">
                <a:solidFill>
                  <a:schemeClr val="dk1"/>
                </a:solidFill>
                <a:latin typeface="Roboto Mono"/>
                <a:ea typeface="Roboto Mono"/>
                <a:cs typeface="Roboto Mono"/>
                <a:sym typeface="Roboto Mono"/>
              </a:rPr>
              <a:t>Moodistory</a:t>
            </a:r>
            <a:endParaRPr b="1" sz="1449">
              <a:solidFill>
                <a:schemeClr val="dk1"/>
              </a:solidFill>
              <a:latin typeface="Roboto Mono"/>
              <a:ea typeface="Roboto Mono"/>
              <a:cs typeface="Roboto Mono"/>
              <a:sym typeface="Roboto Mono"/>
            </a:endParaRPr>
          </a:p>
        </p:txBody>
      </p:sp>
      <p:pic>
        <p:nvPicPr>
          <p:cNvPr id="207" name="Google Shape;207;p26" title="unnamed-removebg-preview.png"/>
          <p:cNvPicPr preferRelativeResize="0"/>
          <p:nvPr/>
        </p:nvPicPr>
        <p:blipFill>
          <a:blip r:embed="rId5">
            <a:alphaModFix/>
          </a:blip>
          <a:stretch>
            <a:fillRect/>
          </a:stretch>
        </p:blipFill>
        <p:spPr>
          <a:xfrm>
            <a:off x="3639202" y="3273729"/>
            <a:ext cx="855550" cy="855571"/>
          </a:xfrm>
          <a:prstGeom prst="rect">
            <a:avLst/>
          </a:prstGeom>
          <a:noFill/>
          <a:ln>
            <a:noFill/>
          </a:ln>
        </p:spPr>
      </p:pic>
      <p:sp>
        <p:nvSpPr>
          <p:cNvPr id="208" name="Google Shape;208;p26"/>
          <p:cNvSpPr txBox="1"/>
          <p:nvPr/>
        </p:nvSpPr>
        <p:spPr>
          <a:xfrm>
            <a:off x="3568216" y="3906907"/>
            <a:ext cx="997500" cy="615300"/>
          </a:xfrm>
          <a:prstGeom prst="rect">
            <a:avLst/>
          </a:prstGeom>
          <a:noFill/>
          <a:ln>
            <a:noFill/>
          </a:ln>
        </p:spPr>
        <p:txBody>
          <a:bodyPr anchorCtr="0" anchor="t" bIns="83775" lIns="83775" spcFirstLastPara="1" rIns="83775" wrap="square" tIns="83775">
            <a:spAutoFit/>
          </a:bodyPr>
          <a:lstStyle/>
          <a:p>
            <a:pPr indent="0" lvl="0" marL="0" rtl="0" algn="ctr">
              <a:spcBef>
                <a:spcPts val="0"/>
              </a:spcBef>
              <a:spcAft>
                <a:spcPts val="0"/>
              </a:spcAft>
              <a:buNone/>
            </a:pPr>
            <a:r>
              <a:rPr b="1" lang="en" sz="1449">
                <a:solidFill>
                  <a:schemeClr val="dk1"/>
                </a:solidFill>
                <a:latin typeface="Roboto Mono"/>
                <a:ea typeface="Roboto Mono"/>
                <a:cs typeface="Roboto Mono"/>
                <a:sym typeface="Roboto Mono"/>
              </a:rPr>
              <a:t>Daily Bean</a:t>
            </a:r>
            <a:endParaRPr b="1" sz="1449">
              <a:solidFill>
                <a:schemeClr val="dk1"/>
              </a:solidFill>
              <a:latin typeface="Roboto Mono"/>
              <a:ea typeface="Roboto Mono"/>
              <a:cs typeface="Roboto Mono"/>
              <a:sym typeface="Roboto Mono"/>
            </a:endParaRPr>
          </a:p>
        </p:txBody>
      </p:sp>
      <p:sp>
        <p:nvSpPr>
          <p:cNvPr id="209" name="Google Shape;209;p26"/>
          <p:cNvSpPr/>
          <p:nvPr/>
        </p:nvSpPr>
        <p:spPr>
          <a:xfrm>
            <a:off x="0" y="400"/>
            <a:ext cx="9144000" cy="4686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6"/>
          <p:cNvSpPr txBox="1"/>
          <p:nvPr/>
        </p:nvSpPr>
        <p:spPr>
          <a:xfrm>
            <a:off x="592800" y="-11610"/>
            <a:ext cx="7958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FFFF"/>
                </a:solidFill>
                <a:latin typeface="Roboto Mono"/>
                <a:ea typeface="Roboto Mono"/>
                <a:cs typeface="Roboto Mono"/>
                <a:sym typeface="Roboto Mono"/>
              </a:rPr>
              <a:t>WHERE KYRO STANDS IN THE MARKET</a:t>
            </a:r>
            <a:endParaRPr b="1" sz="1700">
              <a:solidFill>
                <a:srgbClr val="FFFFFF"/>
              </a:solidFill>
              <a:latin typeface="Roboto Mono"/>
              <a:ea typeface="Roboto Mono"/>
              <a:cs typeface="Roboto Mono"/>
              <a:sym typeface="Roboto Mono"/>
            </a:endParaRPr>
          </a:p>
        </p:txBody>
      </p:sp>
      <p:sp>
        <p:nvSpPr>
          <p:cNvPr id="211" name="Google Shape;211;p26"/>
          <p:cNvSpPr/>
          <p:nvPr/>
        </p:nvSpPr>
        <p:spPr>
          <a:xfrm>
            <a:off x="5959850" y="1034750"/>
            <a:ext cx="622200" cy="564300"/>
          </a:xfrm>
          <a:prstGeom prst="flowChartConnector">
            <a:avLst/>
          </a:prstGeom>
          <a:solidFill>
            <a:schemeClr val="accent6"/>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1A727B"/>
                </a:solidFill>
                <a:latin typeface="Roboto Mono"/>
                <a:ea typeface="Roboto Mono"/>
                <a:cs typeface="Roboto Mono"/>
                <a:sym typeface="Roboto Mono"/>
              </a:rPr>
              <a:t>K</a:t>
            </a:r>
            <a:endParaRPr b="1" sz="2100">
              <a:solidFill>
                <a:srgbClr val="1A727B"/>
              </a:solidFill>
              <a:latin typeface="Roboto Mono"/>
              <a:ea typeface="Roboto Mono"/>
              <a:cs typeface="Roboto Mono"/>
              <a:sym typeface="Roboto Mono"/>
            </a:endParaRPr>
          </a:p>
        </p:txBody>
      </p:sp>
      <p:sp>
        <p:nvSpPr>
          <p:cNvPr id="212" name="Google Shape;212;p26"/>
          <p:cNvSpPr txBox="1"/>
          <p:nvPr/>
        </p:nvSpPr>
        <p:spPr>
          <a:xfrm>
            <a:off x="5772201" y="1556638"/>
            <a:ext cx="997500" cy="392400"/>
          </a:xfrm>
          <a:prstGeom prst="rect">
            <a:avLst/>
          </a:prstGeom>
          <a:noFill/>
          <a:ln>
            <a:noFill/>
          </a:ln>
        </p:spPr>
        <p:txBody>
          <a:bodyPr anchorCtr="0" anchor="t" bIns="83775" lIns="83775" spcFirstLastPara="1" rIns="83775" wrap="square" tIns="83775">
            <a:spAutoFit/>
          </a:bodyPr>
          <a:lstStyle/>
          <a:p>
            <a:pPr indent="0" lvl="0" marL="0" rtl="0" algn="ctr">
              <a:spcBef>
                <a:spcPts val="0"/>
              </a:spcBef>
              <a:spcAft>
                <a:spcPts val="0"/>
              </a:spcAft>
              <a:buNone/>
            </a:pPr>
            <a:r>
              <a:rPr b="1" lang="en" sz="1449">
                <a:solidFill>
                  <a:schemeClr val="dk1"/>
                </a:solidFill>
                <a:latin typeface="Roboto Mono"/>
                <a:ea typeface="Roboto Mono"/>
                <a:cs typeface="Roboto Mono"/>
                <a:sym typeface="Roboto Mono"/>
              </a:rPr>
              <a:t>Kyro</a:t>
            </a:r>
            <a:endParaRPr b="1" sz="1449">
              <a:solidFill>
                <a:schemeClr val="dk1"/>
              </a:solidFill>
              <a:latin typeface="Roboto Mono"/>
              <a:ea typeface="Roboto Mono"/>
              <a:cs typeface="Roboto Mono"/>
              <a:sym typeface="Roboto Mono"/>
            </a:endParaRPr>
          </a:p>
        </p:txBody>
      </p:sp>
      <p:pic>
        <p:nvPicPr>
          <p:cNvPr id="213" name="Google Shape;213;p26"/>
          <p:cNvPicPr preferRelativeResize="0"/>
          <p:nvPr/>
        </p:nvPicPr>
        <p:blipFill>
          <a:blip r:embed="rId6">
            <a:alphaModFix/>
          </a:blip>
          <a:stretch>
            <a:fillRect/>
          </a:stretch>
        </p:blipFill>
        <p:spPr>
          <a:xfrm>
            <a:off x="5200475" y="2195500"/>
            <a:ext cx="564300" cy="564300"/>
          </a:xfrm>
          <a:prstGeom prst="rect">
            <a:avLst/>
          </a:prstGeom>
          <a:noFill/>
          <a:ln>
            <a:noFill/>
          </a:ln>
        </p:spPr>
      </p:pic>
      <p:sp>
        <p:nvSpPr>
          <p:cNvPr id="214" name="Google Shape;214;p26"/>
          <p:cNvSpPr txBox="1"/>
          <p:nvPr/>
        </p:nvSpPr>
        <p:spPr>
          <a:xfrm>
            <a:off x="2014576" y="4233975"/>
            <a:ext cx="1117200" cy="392400"/>
          </a:xfrm>
          <a:prstGeom prst="rect">
            <a:avLst/>
          </a:prstGeom>
          <a:noFill/>
          <a:ln>
            <a:noFill/>
          </a:ln>
        </p:spPr>
        <p:txBody>
          <a:bodyPr anchorCtr="0" anchor="t" bIns="83775" lIns="83775" spcFirstLastPara="1" rIns="83775" wrap="square" tIns="83775">
            <a:spAutoFit/>
          </a:bodyPr>
          <a:lstStyle/>
          <a:p>
            <a:pPr indent="0" lvl="0" marL="0" rtl="0" algn="ctr">
              <a:spcBef>
                <a:spcPts val="0"/>
              </a:spcBef>
              <a:spcAft>
                <a:spcPts val="0"/>
              </a:spcAft>
              <a:buNone/>
            </a:pPr>
            <a:r>
              <a:rPr b="1" lang="en" sz="1449">
                <a:solidFill>
                  <a:schemeClr val="dk1"/>
                </a:solidFill>
                <a:latin typeface="Roboto Mono"/>
                <a:ea typeface="Roboto Mono"/>
                <a:cs typeface="Roboto Mono"/>
                <a:sym typeface="Roboto Mono"/>
              </a:rPr>
              <a:t>Moodflow</a:t>
            </a:r>
            <a:endParaRPr b="1" sz="1449">
              <a:solidFill>
                <a:schemeClr val="dk1"/>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nvSpPr>
        <p:spPr>
          <a:xfrm>
            <a:off x="460850" y="860188"/>
            <a:ext cx="3249300" cy="32682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4D6154"/>
                </a:solidFill>
                <a:latin typeface="Roboto Mono"/>
                <a:ea typeface="Roboto Mono"/>
                <a:cs typeface="Roboto Mono"/>
                <a:sym typeface="Roboto Mono"/>
              </a:rPr>
              <a:t>People who actively use or interact with Kyro:</a:t>
            </a:r>
            <a:endParaRPr b="1" sz="1600">
              <a:solidFill>
                <a:srgbClr val="4D6154"/>
              </a:solidFill>
              <a:latin typeface="Roboto Mono"/>
              <a:ea typeface="Roboto Mono"/>
              <a:cs typeface="Roboto Mono"/>
              <a:sym typeface="Roboto Mono"/>
            </a:endParaRPr>
          </a:p>
          <a:p>
            <a:pPr indent="-330200" lvl="0" marL="457200" rtl="0" algn="l">
              <a:spcBef>
                <a:spcPts val="1000"/>
              </a:spcBef>
              <a:spcAft>
                <a:spcPts val="0"/>
              </a:spcAft>
              <a:buClr>
                <a:srgbClr val="4D6154"/>
              </a:buClr>
              <a:buSzPts val="1600"/>
              <a:buFont typeface="Roboto Mono"/>
              <a:buChar char="●"/>
            </a:pPr>
            <a:r>
              <a:rPr b="1" lang="en" sz="1600">
                <a:solidFill>
                  <a:srgbClr val="4D6154"/>
                </a:solidFill>
                <a:latin typeface="Roboto Mono"/>
                <a:ea typeface="Roboto Mono"/>
                <a:cs typeface="Roboto Mono"/>
                <a:sym typeface="Roboto Mono"/>
              </a:rPr>
              <a:t>College students managing multiple commitments</a:t>
            </a:r>
            <a:endParaRPr b="1" sz="1600">
              <a:solidFill>
                <a:srgbClr val="4D6154"/>
              </a:solidFill>
              <a:latin typeface="Roboto Mono"/>
              <a:ea typeface="Roboto Mono"/>
              <a:cs typeface="Roboto Mono"/>
              <a:sym typeface="Roboto Mono"/>
            </a:endParaRPr>
          </a:p>
          <a:p>
            <a:pPr indent="-330200" lvl="0" marL="457200" rtl="0" algn="l">
              <a:spcBef>
                <a:spcPts val="0"/>
              </a:spcBef>
              <a:spcAft>
                <a:spcPts val="0"/>
              </a:spcAft>
              <a:buClr>
                <a:srgbClr val="4D6154"/>
              </a:buClr>
              <a:buSzPts val="1600"/>
              <a:buFont typeface="Roboto Mono"/>
              <a:buChar char="●"/>
            </a:pPr>
            <a:r>
              <a:rPr b="1" lang="en" sz="1600">
                <a:solidFill>
                  <a:srgbClr val="4D6154"/>
                </a:solidFill>
                <a:latin typeface="Roboto Mono"/>
                <a:ea typeface="Roboto Mono"/>
                <a:cs typeface="Roboto Mono"/>
                <a:sym typeface="Roboto Mono"/>
              </a:rPr>
              <a:t>Working professionals balancing work/life energy</a:t>
            </a:r>
            <a:endParaRPr b="1" sz="1600">
              <a:solidFill>
                <a:srgbClr val="4D6154"/>
              </a:solidFill>
              <a:latin typeface="Roboto Mono"/>
              <a:ea typeface="Roboto Mono"/>
              <a:cs typeface="Roboto Mono"/>
              <a:sym typeface="Roboto Mono"/>
            </a:endParaRPr>
          </a:p>
          <a:p>
            <a:pPr indent="-330200" lvl="0" marL="457200" rtl="0" algn="l">
              <a:spcBef>
                <a:spcPts val="0"/>
              </a:spcBef>
              <a:spcAft>
                <a:spcPts val="0"/>
              </a:spcAft>
              <a:buClr>
                <a:srgbClr val="4D6154"/>
              </a:buClr>
              <a:buSzPts val="1600"/>
              <a:buFont typeface="Roboto Mono"/>
              <a:buChar char="●"/>
            </a:pPr>
            <a:r>
              <a:rPr b="1" lang="en" sz="1600">
                <a:solidFill>
                  <a:srgbClr val="4D6154"/>
                </a:solidFill>
                <a:latin typeface="Roboto Mono"/>
                <a:ea typeface="Roboto Mono"/>
                <a:cs typeface="Roboto Mono"/>
                <a:sym typeface="Roboto Mono"/>
              </a:rPr>
              <a:t>Therapists or wellness coaches using insights to guide clients</a:t>
            </a:r>
            <a:endParaRPr b="1" sz="1600">
              <a:solidFill>
                <a:srgbClr val="4D6154"/>
              </a:solidFill>
              <a:latin typeface="Roboto Mono"/>
              <a:ea typeface="Roboto Mono"/>
              <a:cs typeface="Roboto Mono"/>
              <a:sym typeface="Roboto Mono"/>
            </a:endParaRPr>
          </a:p>
        </p:txBody>
      </p:sp>
      <p:sp>
        <p:nvSpPr>
          <p:cNvPr id="220" name="Google Shape;220;p27"/>
          <p:cNvSpPr txBox="1"/>
          <p:nvPr/>
        </p:nvSpPr>
        <p:spPr>
          <a:xfrm>
            <a:off x="729200" y="277675"/>
            <a:ext cx="2712600" cy="431100"/>
          </a:xfrm>
          <a:prstGeom prst="rect">
            <a:avLst/>
          </a:prstGeom>
          <a:solidFill>
            <a:srgbClr val="0097A7"/>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FFFF"/>
                </a:solidFill>
                <a:latin typeface="Roboto Mono"/>
                <a:ea typeface="Roboto Mono"/>
                <a:cs typeface="Roboto Mono"/>
                <a:sym typeface="Roboto Mono"/>
              </a:rPr>
              <a:t>DIRECT STAKEHOLDERS</a:t>
            </a:r>
            <a:endParaRPr b="1" sz="1600">
              <a:solidFill>
                <a:srgbClr val="FFFFFF"/>
              </a:solidFill>
              <a:latin typeface="Roboto Mono"/>
              <a:ea typeface="Roboto Mono"/>
              <a:cs typeface="Roboto Mono"/>
              <a:sym typeface="Roboto Mono"/>
            </a:endParaRPr>
          </a:p>
        </p:txBody>
      </p:sp>
      <p:sp>
        <p:nvSpPr>
          <p:cNvPr id="221" name="Google Shape;221;p27"/>
          <p:cNvSpPr txBox="1"/>
          <p:nvPr/>
        </p:nvSpPr>
        <p:spPr>
          <a:xfrm>
            <a:off x="5446225" y="277675"/>
            <a:ext cx="2959200" cy="431100"/>
          </a:xfrm>
          <a:prstGeom prst="rect">
            <a:avLst/>
          </a:prstGeom>
          <a:solidFill>
            <a:srgbClr val="0097A7"/>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FFFF"/>
                </a:solidFill>
                <a:latin typeface="Roboto Mono"/>
                <a:ea typeface="Roboto Mono"/>
                <a:cs typeface="Roboto Mono"/>
                <a:sym typeface="Roboto Mono"/>
              </a:rPr>
              <a:t>INDIRECT STAKEHOLDERS</a:t>
            </a:r>
            <a:endParaRPr b="1" sz="1600">
              <a:solidFill>
                <a:srgbClr val="FFFFFF"/>
              </a:solidFill>
              <a:latin typeface="Roboto Mono"/>
              <a:ea typeface="Roboto Mono"/>
              <a:cs typeface="Roboto Mono"/>
              <a:sym typeface="Roboto Mono"/>
            </a:endParaRPr>
          </a:p>
        </p:txBody>
      </p:sp>
      <p:sp>
        <p:nvSpPr>
          <p:cNvPr id="222" name="Google Shape;222;p27"/>
          <p:cNvSpPr txBox="1"/>
          <p:nvPr/>
        </p:nvSpPr>
        <p:spPr>
          <a:xfrm>
            <a:off x="5096875" y="798400"/>
            <a:ext cx="3668100" cy="3330000"/>
          </a:xfrm>
          <a:prstGeom prst="rect">
            <a:avLst/>
          </a:prstGeom>
          <a:solidFill>
            <a:schemeClr val="lt1"/>
          </a:solidFill>
          <a:ln cap="flat" cmpd="sng" w="28575">
            <a:solidFill>
              <a:srgbClr val="4D615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D6154"/>
                </a:solidFill>
                <a:latin typeface="Roboto Mono"/>
                <a:ea typeface="Roboto Mono"/>
                <a:cs typeface="Roboto Mono"/>
                <a:sym typeface="Roboto Mono"/>
              </a:rPr>
              <a:t>People or systems affected by Kyro’s use:</a:t>
            </a:r>
            <a:endParaRPr b="1">
              <a:solidFill>
                <a:srgbClr val="4D6154"/>
              </a:solidFill>
              <a:latin typeface="Roboto Mono"/>
              <a:ea typeface="Roboto Mono"/>
              <a:cs typeface="Roboto Mono"/>
              <a:sym typeface="Roboto Mono"/>
            </a:endParaRPr>
          </a:p>
          <a:p>
            <a:pPr indent="-317500" lvl="0" marL="457200" rtl="0" algn="l">
              <a:spcBef>
                <a:spcPts val="1000"/>
              </a:spcBef>
              <a:spcAft>
                <a:spcPts val="0"/>
              </a:spcAft>
              <a:buClr>
                <a:srgbClr val="4D6154"/>
              </a:buClr>
              <a:buSzPts val="1400"/>
              <a:buFont typeface="Roboto Mono"/>
              <a:buChar char="●"/>
            </a:pPr>
            <a:r>
              <a:rPr b="1" lang="en">
                <a:solidFill>
                  <a:srgbClr val="4D6154"/>
                </a:solidFill>
                <a:latin typeface="Roboto Mono"/>
                <a:ea typeface="Roboto Mono"/>
                <a:cs typeface="Roboto Mono"/>
                <a:sym typeface="Roboto Mono"/>
              </a:rPr>
              <a:t>Friends, classmates, and partners, benefit from better boundaries</a:t>
            </a:r>
            <a:endParaRPr b="1">
              <a:solidFill>
                <a:srgbClr val="4D6154"/>
              </a:solidFill>
              <a:latin typeface="Roboto Mono"/>
              <a:ea typeface="Roboto Mono"/>
              <a:cs typeface="Roboto Mono"/>
              <a:sym typeface="Roboto Mono"/>
            </a:endParaRPr>
          </a:p>
          <a:p>
            <a:pPr indent="-317500" lvl="0" marL="457200" rtl="0" algn="l">
              <a:spcBef>
                <a:spcPts val="0"/>
              </a:spcBef>
              <a:spcAft>
                <a:spcPts val="0"/>
              </a:spcAft>
              <a:buClr>
                <a:srgbClr val="4D6154"/>
              </a:buClr>
              <a:buSzPts val="1400"/>
              <a:buFont typeface="Roboto Mono"/>
              <a:buChar char="●"/>
            </a:pPr>
            <a:r>
              <a:rPr b="1" lang="en">
                <a:solidFill>
                  <a:srgbClr val="4D6154"/>
                </a:solidFill>
                <a:latin typeface="Roboto Mono"/>
                <a:ea typeface="Roboto Mono"/>
                <a:cs typeface="Roboto Mono"/>
                <a:sym typeface="Roboto Mono"/>
              </a:rPr>
              <a:t>Universities / workplaces, improved productivity and wellbeing</a:t>
            </a:r>
            <a:endParaRPr b="1">
              <a:solidFill>
                <a:srgbClr val="4D6154"/>
              </a:solidFill>
              <a:latin typeface="Roboto Mono"/>
              <a:ea typeface="Roboto Mono"/>
              <a:cs typeface="Roboto Mono"/>
              <a:sym typeface="Roboto Mono"/>
            </a:endParaRPr>
          </a:p>
          <a:p>
            <a:pPr indent="-317500" lvl="0" marL="457200" rtl="0" algn="l">
              <a:spcBef>
                <a:spcPts val="0"/>
              </a:spcBef>
              <a:spcAft>
                <a:spcPts val="0"/>
              </a:spcAft>
              <a:buClr>
                <a:srgbClr val="4D6154"/>
              </a:buClr>
              <a:buSzPts val="1400"/>
              <a:buFont typeface="Roboto Mono"/>
              <a:buChar char="●"/>
            </a:pPr>
            <a:r>
              <a:rPr b="1" lang="en">
                <a:solidFill>
                  <a:srgbClr val="4D6154"/>
                </a:solidFill>
                <a:latin typeface="Roboto Mono"/>
                <a:ea typeface="Roboto Mono"/>
                <a:cs typeface="Roboto Mono"/>
                <a:sym typeface="Roboto Mono"/>
              </a:rPr>
              <a:t>Health and wellness orgs, potential collaborators for mental health programs</a:t>
            </a:r>
            <a:endParaRPr b="1">
              <a:solidFill>
                <a:srgbClr val="4D6154"/>
              </a:solidFill>
              <a:latin typeface="Roboto Mono"/>
              <a:ea typeface="Roboto Mono"/>
              <a:cs typeface="Roboto Mono"/>
              <a:sym typeface="Roboto Mono"/>
            </a:endParaRPr>
          </a:p>
          <a:p>
            <a:pPr indent="-317500" lvl="0" marL="457200" rtl="0" algn="l">
              <a:spcBef>
                <a:spcPts val="0"/>
              </a:spcBef>
              <a:spcAft>
                <a:spcPts val="0"/>
              </a:spcAft>
              <a:buClr>
                <a:srgbClr val="4D6154"/>
              </a:buClr>
              <a:buSzPts val="1400"/>
              <a:buFont typeface="Roboto Mono"/>
              <a:buChar char="●"/>
            </a:pPr>
            <a:r>
              <a:rPr b="1" lang="en">
                <a:solidFill>
                  <a:srgbClr val="4D6154"/>
                </a:solidFill>
                <a:latin typeface="Roboto Mono"/>
                <a:ea typeface="Roboto Mono"/>
                <a:cs typeface="Roboto Mono"/>
                <a:sym typeface="Roboto Mono"/>
              </a:rPr>
              <a:t>App stores &amp; data platforms, responsible for maintaining privacy and uptime</a:t>
            </a:r>
            <a:endParaRPr b="1">
              <a:solidFill>
                <a:srgbClr val="4D6154"/>
              </a:solidFill>
              <a:latin typeface="Roboto Mono"/>
              <a:ea typeface="Roboto Mono"/>
              <a:cs typeface="Roboto Mono"/>
              <a:sym typeface="Roboto Mono"/>
            </a:endParaRPr>
          </a:p>
        </p:txBody>
      </p:sp>
      <p:sp>
        <p:nvSpPr>
          <p:cNvPr id="223" name="Google Shape;223;p27"/>
          <p:cNvSpPr/>
          <p:nvPr/>
        </p:nvSpPr>
        <p:spPr>
          <a:xfrm>
            <a:off x="0" y="4279825"/>
            <a:ext cx="9144000" cy="8637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7"/>
          <p:cNvSpPr txBox="1"/>
          <p:nvPr/>
        </p:nvSpPr>
        <p:spPr>
          <a:xfrm>
            <a:off x="592800" y="4357675"/>
            <a:ext cx="7958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000" u="sng">
                <a:solidFill>
                  <a:srgbClr val="FFFFFF"/>
                </a:solidFill>
                <a:latin typeface="Roboto Mono"/>
                <a:ea typeface="Roboto Mono"/>
                <a:cs typeface="Roboto Mono"/>
                <a:sym typeface="Roboto Mono"/>
              </a:rPr>
              <a:t>Kyro</a:t>
            </a:r>
            <a:r>
              <a:rPr b="1" i="1" lang="en" sz="1700">
                <a:solidFill>
                  <a:srgbClr val="FFFFFF"/>
                </a:solidFill>
                <a:latin typeface="Roboto Mono"/>
                <a:ea typeface="Roboto Mono"/>
                <a:cs typeface="Roboto Mono"/>
                <a:sym typeface="Roboto Mono"/>
              </a:rPr>
              <a:t> supports a healthy energy ecosystem, empowering users while protecting the networks around them</a:t>
            </a:r>
            <a:endParaRPr b="1" i="1" sz="1700">
              <a:solidFill>
                <a:srgbClr val="FFFFFF"/>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nvSpPr>
        <p:spPr>
          <a:xfrm>
            <a:off x="0" y="1525050"/>
            <a:ext cx="9144000" cy="209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200">
                <a:solidFill>
                  <a:schemeClr val="dk1"/>
                </a:solidFill>
                <a:latin typeface="Roboto Mono"/>
                <a:ea typeface="Roboto Mono"/>
                <a:cs typeface="Roboto Mono"/>
                <a:sym typeface="Roboto Mono"/>
              </a:rPr>
              <a:t>ETHICAL IMPLICATIONS</a:t>
            </a:r>
            <a:endParaRPr b="1" sz="6200">
              <a:solidFill>
                <a:schemeClr val="dk1"/>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nvSpPr>
        <p:spPr>
          <a:xfrm>
            <a:off x="588125" y="174175"/>
            <a:ext cx="8205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200">
                <a:solidFill>
                  <a:schemeClr val="accent2"/>
                </a:solidFill>
                <a:latin typeface="Roboto Mono"/>
                <a:ea typeface="Roboto Mono"/>
                <a:cs typeface="Roboto Mono"/>
                <a:sym typeface="Roboto Mono"/>
              </a:rPr>
              <a:t>Tarot Card #1: The Radio Star</a:t>
            </a:r>
            <a:endParaRPr sz="3200">
              <a:solidFill>
                <a:srgbClr val="4D6154"/>
              </a:solidFill>
              <a:latin typeface="Roboto Mono"/>
              <a:ea typeface="Roboto Mono"/>
              <a:cs typeface="Roboto Mono"/>
              <a:sym typeface="Roboto Mono"/>
            </a:endParaRPr>
          </a:p>
        </p:txBody>
      </p:sp>
      <p:sp>
        <p:nvSpPr>
          <p:cNvPr id="235" name="Google Shape;235;p29"/>
          <p:cNvSpPr txBox="1"/>
          <p:nvPr/>
        </p:nvSpPr>
        <p:spPr>
          <a:xfrm>
            <a:off x="732575" y="807800"/>
            <a:ext cx="79167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a:solidFill>
                  <a:schemeClr val="accent2"/>
                </a:solidFill>
                <a:latin typeface="Roboto Mono"/>
                <a:ea typeface="Roboto Mono"/>
                <a:cs typeface="Roboto Mono"/>
                <a:sym typeface="Roboto Mono"/>
              </a:rPr>
              <a:t>If Kyro wildly succeeds, people might eventually stop seeking therapists, life coaches, or peer support for everyday emotional guidance, relying instead on algorithmic empathy.</a:t>
            </a:r>
            <a:endParaRPr b="1" i="1">
              <a:solidFill>
                <a:schemeClr val="accent2"/>
              </a:solidFill>
              <a:latin typeface="Roboto Mono"/>
              <a:ea typeface="Roboto Mono"/>
              <a:cs typeface="Roboto Mono"/>
              <a:sym typeface="Roboto Mono"/>
            </a:endParaRPr>
          </a:p>
        </p:txBody>
      </p:sp>
      <p:sp>
        <p:nvSpPr>
          <p:cNvPr id="236" name="Google Shape;236;p29"/>
          <p:cNvSpPr/>
          <p:nvPr/>
        </p:nvSpPr>
        <p:spPr>
          <a:xfrm>
            <a:off x="-4175" y="-1550"/>
            <a:ext cx="237300" cy="5143500"/>
          </a:xfrm>
          <a:prstGeom prst="rect">
            <a:avLst/>
          </a:prstGeom>
          <a:solidFill>
            <a:srgbClr val="1A72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7" name="Google Shape;237;p29"/>
          <p:cNvPicPr preferRelativeResize="0"/>
          <p:nvPr/>
        </p:nvPicPr>
        <p:blipFill rotWithShape="1">
          <a:blip r:embed="rId3">
            <a:alphaModFix/>
          </a:blip>
          <a:srcRect b="66501" l="49998" r="26335" t="1815"/>
          <a:stretch/>
        </p:blipFill>
        <p:spPr>
          <a:xfrm>
            <a:off x="291662" y="2027675"/>
            <a:ext cx="1793125" cy="2640302"/>
          </a:xfrm>
          <a:prstGeom prst="rect">
            <a:avLst/>
          </a:prstGeom>
          <a:noFill/>
          <a:ln>
            <a:noFill/>
          </a:ln>
        </p:spPr>
      </p:pic>
      <p:pic>
        <p:nvPicPr>
          <p:cNvPr id="238" name="Google Shape;238;p29" title="Screenshot 2025-10-16 at 8.33.55 PM.png"/>
          <p:cNvPicPr preferRelativeResize="0"/>
          <p:nvPr/>
        </p:nvPicPr>
        <p:blipFill rotWithShape="1">
          <a:blip r:embed="rId4">
            <a:alphaModFix/>
          </a:blip>
          <a:srcRect b="2237" l="2809" r="2259" t="1728"/>
          <a:stretch/>
        </p:blipFill>
        <p:spPr>
          <a:xfrm>
            <a:off x="7386875" y="2133438"/>
            <a:ext cx="1611074" cy="2428774"/>
          </a:xfrm>
          <a:prstGeom prst="rect">
            <a:avLst/>
          </a:prstGeom>
          <a:noFill/>
          <a:ln>
            <a:noFill/>
          </a:ln>
        </p:spPr>
      </p:pic>
      <p:sp>
        <p:nvSpPr>
          <p:cNvPr id="239" name="Google Shape;239;p29"/>
          <p:cNvSpPr txBox="1"/>
          <p:nvPr/>
        </p:nvSpPr>
        <p:spPr>
          <a:xfrm>
            <a:off x="2143325" y="1846600"/>
            <a:ext cx="5095200" cy="3324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200">
                <a:solidFill>
                  <a:schemeClr val="accent2"/>
                </a:solidFill>
                <a:latin typeface="Roboto Mono"/>
                <a:ea typeface="Roboto Mono"/>
                <a:cs typeface="Roboto Mono"/>
                <a:sym typeface="Roboto Mono"/>
              </a:rPr>
              <a:t>Potentially Overlooked Stakeholders</a:t>
            </a:r>
            <a:endParaRPr b="1"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i="1" lang="en" sz="1200">
                <a:solidFill>
                  <a:schemeClr val="accent2"/>
                </a:solidFill>
                <a:latin typeface="Roboto Mono"/>
                <a:ea typeface="Roboto Mono"/>
                <a:cs typeface="Roboto Mono"/>
                <a:sym typeface="Roboto Mono"/>
              </a:rPr>
              <a:t>Those struggling with severe mental health issues could mistake Kyro’s insights for clinical advice.</a:t>
            </a:r>
            <a:endParaRPr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b="1" i="1" lang="en" sz="1200">
                <a:solidFill>
                  <a:schemeClr val="accent2"/>
                </a:solidFill>
                <a:latin typeface="Roboto Mono"/>
                <a:ea typeface="Roboto Mono"/>
                <a:cs typeface="Roboto Mono"/>
                <a:sym typeface="Roboto Mono"/>
              </a:rPr>
              <a:t>-&gt; Design Solution: </a:t>
            </a:r>
            <a:r>
              <a:rPr i="1" lang="en" sz="1200">
                <a:solidFill>
                  <a:schemeClr val="accent2"/>
                </a:solidFill>
                <a:latin typeface="Roboto Mono"/>
                <a:ea typeface="Roboto Mono"/>
                <a:cs typeface="Roboto Mono"/>
                <a:sym typeface="Roboto Mono"/>
              </a:rPr>
              <a:t>We will clearly communicate that </a:t>
            </a:r>
            <a:r>
              <a:rPr i="1" lang="en" sz="1200" u="sng">
                <a:solidFill>
                  <a:schemeClr val="accent2"/>
                </a:solidFill>
                <a:latin typeface="Roboto Mono"/>
                <a:ea typeface="Roboto Mono"/>
                <a:cs typeface="Roboto Mono"/>
                <a:sym typeface="Roboto Mono"/>
              </a:rPr>
              <a:t>Kyro should not replace professional mental health resources</a:t>
            </a:r>
            <a:r>
              <a:rPr i="1" lang="en" sz="1200">
                <a:solidFill>
                  <a:schemeClr val="accent2"/>
                </a:solidFill>
                <a:latin typeface="Roboto Mono"/>
                <a:ea typeface="Roboto Mono"/>
                <a:cs typeface="Roboto Mono"/>
                <a:sym typeface="Roboto Mono"/>
              </a:rPr>
              <a:t>; it is merely a reflective, intervention-based tool.</a:t>
            </a:r>
            <a:endParaRPr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b="1" i="1" lang="en" sz="1200">
                <a:solidFill>
                  <a:schemeClr val="accent2"/>
                </a:solidFill>
                <a:latin typeface="Roboto Mono"/>
                <a:ea typeface="Roboto Mono"/>
                <a:cs typeface="Roboto Mono"/>
                <a:sym typeface="Roboto Mono"/>
              </a:rPr>
              <a:t>Ethical Implication</a:t>
            </a:r>
            <a:endParaRPr b="1"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i="1" lang="en" sz="1200">
                <a:solidFill>
                  <a:schemeClr val="accent2"/>
                </a:solidFill>
                <a:latin typeface="Roboto Mono"/>
                <a:ea typeface="Roboto Mono"/>
                <a:cs typeface="Roboto Mono"/>
                <a:sym typeface="Roboto Mono"/>
              </a:rPr>
              <a:t>Users might self-diagnose or oversimplify emotions without professional guidance.</a:t>
            </a:r>
            <a:endParaRPr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b="1" i="1" lang="en" sz="1200">
                <a:solidFill>
                  <a:schemeClr val="accent2"/>
                </a:solidFill>
                <a:latin typeface="Roboto Mono"/>
                <a:ea typeface="Roboto Mono"/>
                <a:cs typeface="Roboto Mono"/>
                <a:sym typeface="Roboto Mono"/>
              </a:rPr>
              <a:t>-&gt; Design Solution:</a:t>
            </a:r>
            <a:r>
              <a:rPr i="1" lang="en" sz="1200">
                <a:solidFill>
                  <a:schemeClr val="accent2"/>
                </a:solidFill>
                <a:latin typeface="Roboto Mono"/>
                <a:ea typeface="Roboto Mono"/>
                <a:cs typeface="Roboto Mono"/>
                <a:sym typeface="Roboto Mono"/>
              </a:rPr>
              <a:t> We will </a:t>
            </a:r>
            <a:r>
              <a:rPr i="1" lang="en" sz="1200" u="sng">
                <a:solidFill>
                  <a:schemeClr val="accent2"/>
                </a:solidFill>
                <a:latin typeface="Roboto Mono"/>
                <a:ea typeface="Roboto Mono"/>
                <a:cs typeface="Roboto Mono"/>
                <a:sym typeface="Roboto Mono"/>
              </a:rPr>
              <a:t>suggest professional resources</a:t>
            </a:r>
            <a:r>
              <a:rPr i="1" lang="en" sz="1200">
                <a:solidFill>
                  <a:schemeClr val="accent2"/>
                </a:solidFill>
                <a:latin typeface="Roboto Mono"/>
                <a:ea typeface="Roboto Mono"/>
                <a:cs typeface="Roboto Mono"/>
                <a:sym typeface="Roboto Mono"/>
              </a:rPr>
              <a:t> when Kyro detects emotional distress patterns.</a:t>
            </a:r>
            <a:endParaRPr i="1" sz="1200">
              <a:solidFill>
                <a:schemeClr val="accent2"/>
              </a:solidFill>
              <a:latin typeface="Roboto Mono"/>
              <a:ea typeface="Roboto Mono"/>
              <a:cs typeface="Roboto Mono"/>
              <a:sym typeface="Roboto Mono"/>
            </a:endParaRPr>
          </a:p>
        </p:txBody>
      </p:sp>
      <p:cxnSp>
        <p:nvCxnSpPr>
          <p:cNvPr id="240" name="Google Shape;240;p29"/>
          <p:cNvCxnSpPr/>
          <p:nvPr/>
        </p:nvCxnSpPr>
        <p:spPr>
          <a:xfrm>
            <a:off x="224075" y="1771350"/>
            <a:ext cx="8911800" cy="18300"/>
          </a:xfrm>
          <a:prstGeom prst="straightConnector1">
            <a:avLst/>
          </a:prstGeom>
          <a:noFill/>
          <a:ln cap="flat" cmpd="sng" w="9525">
            <a:solidFill>
              <a:schemeClr val="lt2"/>
            </a:solidFill>
            <a:prstDash val="solid"/>
            <a:round/>
            <a:headEnd len="med" w="med" type="none"/>
            <a:tailEnd len="med" w="med" type="none"/>
          </a:ln>
        </p:spPr>
      </p:cxnSp>
      <p:cxnSp>
        <p:nvCxnSpPr>
          <p:cNvPr id="241" name="Google Shape;241;p29"/>
          <p:cNvCxnSpPr/>
          <p:nvPr/>
        </p:nvCxnSpPr>
        <p:spPr>
          <a:xfrm>
            <a:off x="2143300" y="3602600"/>
            <a:ext cx="5095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nvSpPr>
        <p:spPr>
          <a:xfrm>
            <a:off x="588125" y="174175"/>
            <a:ext cx="8205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200">
                <a:solidFill>
                  <a:schemeClr val="accent2"/>
                </a:solidFill>
                <a:latin typeface="Roboto Mono"/>
                <a:ea typeface="Roboto Mono"/>
                <a:cs typeface="Roboto Mono"/>
                <a:sym typeface="Roboto Mono"/>
              </a:rPr>
              <a:t>Tarot Card #2: The Siren</a:t>
            </a:r>
            <a:endParaRPr b="1" sz="3200">
              <a:solidFill>
                <a:schemeClr val="accent2"/>
              </a:solidFill>
              <a:latin typeface="Roboto Mono"/>
              <a:ea typeface="Roboto Mono"/>
              <a:cs typeface="Roboto Mono"/>
              <a:sym typeface="Roboto Mono"/>
            </a:endParaRPr>
          </a:p>
        </p:txBody>
      </p:sp>
      <p:sp>
        <p:nvSpPr>
          <p:cNvPr id="247" name="Google Shape;247;p30"/>
          <p:cNvSpPr txBox="1"/>
          <p:nvPr/>
        </p:nvSpPr>
        <p:spPr>
          <a:xfrm>
            <a:off x="732575" y="807800"/>
            <a:ext cx="7916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a:solidFill>
                  <a:schemeClr val="accent2"/>
                </a:solidFill>
                <a:latin typeface="Roboto Mono"/>
                <a:ea typeface="Roboto Mono"/>
                <a:cs typeface="Roboto Mono"/>
                <a:sym typeface="Roboto Mono"/>
              </a:rPr>
              <a:t>Overuse of Kyro could lead users to rely on the app to blindly validate their emotions instead of trusting their own intuition.</a:t>
            </a:r>
            <a:endParaRPr b="1" i="1">
              <a:solidFill>
                <a:schemeClr val="accent2"/>
              </a:solidFill>
              <a:latin typeface="Roboto Mono"/>
              <a:ea typeface="Roboto Mono"/>
              <a:cs typeface="Roboto Mono"/>
              <a:sym typeface="Roboto Mono"/>
            </a:endParaRPr>
          </a:p>
        </p:txBody>
      </p:sp>
      <p:sp>
        <p:nvSpPr>
          <p:cNvPr id="248" name="Google Shape;248;p30"/>
          <p:cNvSpPr/>
          <p:nvPr/>
        </p:nvSpPr>
        <p:spPr>
          <a:xfrm>
            <a:off x="-4175" y="-1550"/>
            <a:ext cx="237300" cy="5143500"/>
          </a:xfrm>
          <a:prstGeom prst="rect">
            <a:avLst/>
          </a:prstGeom>
          <a:solidFill>
            <a:srgbClr val="1A72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0"/>
          <p:cNvSpPr txBox="1"/>
          <p:nvPr/>
        </p:nvSpPr>
        <p:spPr>
          <a:xfrm>
            <a:off x="2154275" y="1667025"/>
            <a:ext cx="5095200" cy="337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150">
                <a:solidFill>
                  <a:schemeClr val="accent2"/>
                </a:solidFill>
                <a:latin typeface="Roboto Mono"/>
                <a:ea typeface="Roboto Mono"/>
                <a:cs typeface="Roboto Mono"/>
                <a:sym typeface="Roboto Mono"/>
              </a:rPr>
              <a:t>Underlying Value Tension: Mindfulness vs. Dependence</a:t>
            </a:r>
            <a:endParaRPr b="1" i="1" sz="115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i="1" lang="en" sz="1150">
                <a:solidFill>
                  <a:schemeClr val="accent2"/>
                </a:solidFill>
                <a:latin typeface="Roboto Mono"/>
                <a:ea typeface="Roboto Mono"/>
                <a:cs typeface="Roboto Mono"/>
                <a:sym typeface="Roboto Mono"/>
              </a:rPr>
              <a:t>Kyro helps users reflect, but excessive tracking may turn emotional awareness into self-surveillance.</a:t>
            </a:r>
            <a:endParaRPr i="1" sz="115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i="1" sz="115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b="1" i="1" lang="en" sz="1150">
                <a:solidFill>
                  <a:schemeClr val="accent2"/>
                </a:solidFill>
                <a:latin typeface="Roboto Mono"/>
                <a:ea typeface="Roboto Mono"/>
                <a:cs typeface="Roboto Mono"/>
                <a:sym typeface="Roboto Mono"/>
              </a:rPr>
              <a:t>-&gt; Design Solution:</a:t>
            </a:r>
            <a:r>
              <a:rPr i="1" lang="en" sz="1150">
                <a:solidFill>
                  <a:schemeClr val="accent2"/>
                </a:solidFill>
                <a:latin typeface="Roboto Mono"/>
                <a:ea typeface="Roboto Mono"/>
                <a:cs typeface="Roboto Mono"/>
                <a:sym typeface="Roboto Mono"/>
              </a:rPr>
              <a:t> Add “take a break” nudges and gentle reminders to reflect offline</a:t>
            </a:r>
            <a:endParaRPr i="1" sz="115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i="1" sz="115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i="1" sz="115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b="1" i="1" lang="en" sz="1150">
                <a:solidFill>
                  <a:schemeClr val="accent2"/>
                </a:solidFill>
                <a:latin typeface="Roboto Mono"/>
                <a:ea typeface="Roboto Mono"/>
                <a:cs typeface="Roboto Mono"/>
                <a:sym typeface="Roboto Mono"/>
              </a:rPr>
              <a:t>Potentially Overlooked Stakeholders</a:t>
            </a:r>
            <a:endParaRPr b="1" i="1" sz="115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i="1" lang="en" sz="1150">
                <a:solidFill>
                  <a:schemeClr val="accent2"/>
                </a:solidFill>
                <a:latin typeface="Roboto Mono"/>
                <a:ea typeface="Roboto Mono"/>
                <a:cs typeface="Roboto Mono"/>
                <a:sym typeface="Roboto Mono"/>
              </a:rPr>
              <a:t>Users prone to anxiety or perfectionism </a:t>
            </a:r>
            <a:r>
              <a:rPr i="1" lang="en" sz="1150" u="sng">
                <a:solidFill>
                  <a:schemeClr val="accent2"/>
                </a:solidFill>
                <a:latin typeface="Roboto Mono"/>
                <a:ea typeface="Roboto Mono"/>
                <a:cs typeface="Roboto Mono"/>
                <a:sym typeface="Roboto Mono"/>
              </a:rPr>
              <a:t>might feel pressured to “optimize” their emotions</a:t>
            </a:r>
            <a:r>
              <a:rPr i="1" lang="en" sz="1150">
                <a:solidFill>
                  <a:schemeClr val="accent2"/>
                </a:solidFill>
                <a:latin typeface="Roboto Mono"/>
                <a:ea typeface="Roboto Mono"/>
                <a:cs typeface="Roboto Mono"/>
                <a:sym typeface="Roboto Mono"/>
              </a:rPr>
              <a:t> if they </a:t>
            </a:r>
            <a:r>
              <a:rPr i="1" lang="en" sz="1150">
                <a:solidFill>
                  <a:schemeClr val="accent2"/>
                </a:solidFill>
                <a:latin typeface="Roboto Mono"/>
                <a:ea typeface="Roboto Mono"/>
                <a:cs typeface="Roboto Mono"/>
                <a:sym typeface="Roboto Mono"/>
              </a:rPr>
              <a:t>rely on validation from Kyro</a:t>
            </a:r>
            <a:r>
              <a:rPr i="1" lang="en" sz="1150">
                <a:solidFill>
                  <a:schemeClr val="accent2"/>
                </a:solidFill>
                <a:latin typeface="Roboto Mono"/>
                <a:ea typeface="Roboto Mono"/>
                <a:cs typeface="Roboto Mono"/>
                <a:sym typeface="Roboto Mono"/>
              </a:rPr>
              <a:t>.</a:t>
            </a:r>
            <a:endParaRPr i="1" sz="115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i="1" sz="115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b="1" i="1" lang="en" sz="1150">
                <a:solidFill>
                  <a:schemeClr val="accent2"/>
                </a:solidFill>
                <a:latin typeface="Roboto Mono"/>
                <a:ea typeface="Roboto Mono"/>
                <a:cs typeface="Roboto Mono"/>
                <a:sym typeface="Roboto Mono"/>
              </a:rPr>
              <a:t>-&gt; Design Solution:</a:t>
            </a:r>
            <a:r>
              <a:rPr i="1" lang="en" sz="1150">
                <a:solidFill>
                  <a:schemeClr val="accent2"/>
                </a:solidFill>
                <a:latin typeface="Roboto Mono"/>
                <a:ea typeface="Roboto Mono"/>
                <a:cs typeface="Roboto Mono"/>
                <a:sym typeface="Roboto Mono"/>
              </a:rPr>
              <a:t> </a:t>
            </a:r>
            <a:r>
              <a:rPr i="1" lang="en" sz="1150" u="sng">
                <a:solidFill>
                  <a:schemeClr val="accent2"/>
                </a:solidFill>
                <a:latin typeface="Roboto Mono"/>
                <a:ea typeface="Roboto Mono"/>
                <a:cs typeface="Roboto Mono"/>
                <a:sym typeface="Roboto Mono"/>
              </a:rPr>
              <a:t>Avoid numerical “scores” or streaks that imply performance</a:t>
            </a:r>
            <a:r>
              <a:rPr i="1" lang="en" sz="1150">
                <a:solidFill>
                  <a:schemeClr val="accent2"/>
                </a:solidFill>
                <a:latin typeface="Roboto Mono"/>
                <a:ea typeface="Roboto Mono"/>
                <a:cs typeface="Roboto Mono"/>
                <a:sym typeface="Roboto Mono"/>
              </a:rPr>
              <a:t>,</a:t>
            </a:r>
            <a:endParaRPr i="1" sz="115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i="1" lang="en" sz="1150">
                <a:solidFill>
                  <a:schemeClr val="accent2"/>
                </a:solidFill>
                <a:latin typeface="Roboto Mono"/>
                <a:ea typeface="Roboto Mono"/>
                <a:cs typeface="Roboto Mono"/>
                <a:sym typeface="Roboto Mono"/>
              </a:rPr>
              <a:t>include small in-app messages like “Ups and downs are normal” or “Feeling low today? That’s part of being human.”</a:t>
            </a:r>
            <a:endParaRPr i="1" sz="1150">
              <a:solidFill>
                <a:schemeClr val="accent2"/>
              </a:solidFill>
              <a:latin typeface="Roboto Mono"/>
              <a:ea typeface="Roboto Mono"/>
              <a:cs typeface="Roboto Mono"/>
              <a:sym typeface="Roboto Mono"/>
            </a:endParaRPr>
          </a:p>
        </p:txBody>
      </p:sp>
      <p:cxnSp>
        <p:nvCxnSpPr>
          <p:cNvPr id="250" name="Google Shape;250;p30"/>
          <p:cNvCxnSpPr/>
          <p:nvPr/>
        </p:nvCxnSpPr>
        <p:spPr>
          <a:xfrm>
            <a:off x="235025" y="1591775"/>
            <a:ext cx="8911800" cy="18300"/>
          </a:xfrm>
          <a:prstGeom prst="straightConnector1">
            <a:avLst/>
          </a:prstGeom>
          <a:noFill/>
          <a:ln cap="flat" cmpd="sng" w="9525">
            <a:solidFill>
              <a:schemeClr val="lt2"/>
            </a:solidFill>
            <a:prstDash val="solid"/>
            <a:round/>
            <a:headEnd len="med" w="med" type="none"/>
            <a:tailEnd len="med" w="med" type="none"/>
          </a:ln>
        </p:spPr>
      </p:cxnSp>
      <p:cxnSp>
        <p:nvCxnSpPr>
          <p:cNvPr id="251" name="Google Shape;251;p30"/>
          <p:cNvCxnSpPr/>
          <p:nvPr/>
        </p:nvCxnSpPr>
        <p:spPr>
          <a:xfrm>
            <a:off x="2154275" y="2985800"/>
            <a:ext cx="5095200" cy="0"/>
          </a:xfrm>
          <a:prstGeom prst="straightConnector1">
            <a:avLst/>
          </a:prstGeom>
          <a:noFill/>
          <a:ln cap="flat" cmpd="sng" w="9525">
            <a:solidFill>
              <a:schemeClr val="lt1"/>
            </a:solidFill>
            <a:prstDash val="solid"/>
            <a:round/>
            <a:headEnd len="med" w="med" type="none"/>
            <a:tailEnd len="med" w="med" type="none"/>
          </a:ln>
        </p:spPr>
      </p:cxnSp>
      <p:pic>
        <p:nvPicPr>
          <p:cNvPr id="252" name="Google Shape;252;p30"/>
          <p:cNvPicPr preferRelativeResize="0"/>
          <p:nvPr/>
        </p:nvPicPr>
        <p:blipFill rotWithShape="1">
          <a:blip r:embed="rId3">
            <a:alphaModFix/>
          </a:blip>
          <a:srcRect b="33906" l="0" r="73269" t="34088"/>
          <a:stretch/>
        </p:blipFill>
        <p:spPr>
          <a:xfrm>
            <a:off x="244075" y="1958013"/>
            <a:ext cx="1947298" cy="2564475"/>
          </a:xfrm>
          <a:prstGeom prst="rect">
            <a:avLst/>
          </a:prstGeom>
          <a:noFill/>
          <a:ln>
            <a:noFill/>
          </a:ln>
        </p:spPr>
      </p:pic>
      <p:pic>
        <p:nvPicPr>
          <p:cNvPr id="253" name="Google Shape;253;p30"/>
          <p:cNvPicPr preferRelativeResize="0"/>
          <p:nvPr/>
        </p:nvPicPr>
        <p:blipFill rotWithShape="1">
          <a:blip r:embed="rId4">
            <a:alphaModFix/>
          </a:blip>
          <a:srcRect b="29727" l="34761" r="34755" t="29760"/>
          <a:stretch/>
        </p:blipFill>
        <p:spPr>
          <a:xfrm>
            <a:off x="7335375" y="2025200"/>
            <a:ext cx="1662301" cy="2430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nvSpPr>
        <p:spPr>
          <a:xfrm>
            <a:off x="588125" y="174175"/>
            <a:ext cx="8205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200">
                <a:solidFill>
                  <a:schemeClr val="accent2"/>
                </a:solidFill>
                <a:latin typeface="Roboto Mono"/>
                <a:ea typeface="Roboto Mono"/>
                <a:cs typeface="Roboto Mono"/>
                <a:sym typeface="Roboto Mono"/>
              </a:rPr>
              <a:t>Tarot Card #3: The Service Dog</a:t>
            </a:r>
            <a:endParaRPr sz="3200">
              <a:solidFill>
                <a:srgbClr val="4D6154"/>
              </a:solidFill>
              <a:latin typeface="Roboto Mono"/>
              <a:ea typeface="Roboto Mono"/>
              <a:cs typeface="Roboto Mono"/>
              <a:sym typeface="Roboto Mono"/>
            </a:endParaRPr>
          </a:p>
        </p:txBody>
      </p:sp>
      <p:sp>
        <p:nvSpPr>
          <p:cNvPr id="259" name="Google Shape;259;p31"/>
          <p:cNvSpPr/>
          <p:nvPr/>
        </p:nvSpPr>
        <p:spPr>
          <a:xfrm>
            <a:off x="-4175" y="-1550"/>
            <a:ext cx="237300" cy="5143500"/>
          </a:xfrm>
          <a:prstGeom prst="rect">
            <a:avLst/>
          </a:prstGeom>
          <a:solidFill>
            <a:srgbClr val="1A72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31"/>
          <p:cNvSpPr txBox="1"/>
          <p:nvPr/>
        </p:nvSpPr>
        <p:spPr>
          <a:xfrm>
            <a:off x="732575" y="814575"/>
            <a:ext cx="79167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300">
                <a:solidFill>
                  <a:schemeClr val="accent2"/>
                </a:solidFill>
                <a:latin typeface="Roboto Mono"/>
                <a:ea typeface="Roboto Mono"/>
                <a:cs typeface="Roboto Mono"/>
                <a:sym typeface="Roboto Mono"/>
              </a:rPr>
              <a:t>Kyro could meaningfully support neurodivergent users especially those with ADHD or autism by helping them understand emotional regulation and plan around energy patterns rather than rigid schedules.</a:t>
            </a:r>
            <a:endParaRPr b="1" i="1" sz="1300">
              <a:solidFill>
                <a:schemeClr val="accent2"/>
              </a:solidFill>
              <a:latin typeface="Roboto Mono"/>
              <a:ea typeface="Roboto Mono"/>
              <a:cs typeface="Roboto Mono"/>
              <a:sym typeface="Roboto Mono"/>
            </a:endParaRPr>
          </a:p>
        </p:txBody>
      </p:sp>
      <p:sp>
        <p:nvSpPr>
          <p:cNvPr id="261" name="Google Shape;261;p31"/>
          <p:cNvSpPr txBox="1"/>
          <p:nvPr/>
        </p:nvSpPr>
        <p:spPr>
          <a:xfrm>
            <a:off x="2026575" y="1701525"/>
            <a:ext cx="5328600" cy="3324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200">
                <a:solidFill>
                  <a:schemeClr val="accent2"/>
                </a:solidFill>
                <a:latin typeface="Roboto Mono"/>
                <a:ea typeface="Roboto Mono"/>
                <a:cs typeface="Roboto Mono"/>
                <a:sym typeface="Roboto Mono"/>
              </a:rPr>
              <a:t>Underlying Value Tension: Structure vs. Flexibility</a:t>
            </a:r>
            <a:endParaRPr b="1"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i="1" lang="en" sz="1200">
                <a:solidFill>
                  <a:schemeClr val="accent2"/>
                </a:solidFill>
                <a:latin typeface="Roboto Mono"/>
                <a:ea typeface="Roboto Mono"/>
                <a:cs typeface="Roboto Mono"/>
                <a:sym typeface="Roboto Mono"/>
              </a:rPr>
              <a:t>Kyro provides organization and insight, but must </a:t>
            </a:r>
            <a:r>
              <a:rPr i="1" lang="en" sz="1200" u="sng">
                <a:solidFill>
                  <a:schemeClr val="accent2"/>
                </a:solidFill>
                <a:latin typeface="Roboto Mono"/>
                <a:ea typeface="Roboto Mono"/>
                <a:cs typeface="Roboto Mono"/>
                <a:sym typeface="Roboto Mono"/>
              </a:rPr>
              <a:t>avoid imposing neurotypical standards of productivity</a:t>
            </a:r>
            <a:r>
              <a:rPr i="1" lang="en" sz="1200">
                <a:solidFill>
                  <a:schemeClr val="accent2"/>
                </a:solidFill>
                <a:latin typeface="Roboto Mono"/>
                <a:ea typeface="Roboto Mono"/>
                <a:cs typeface="Roboto Mono"/>
                <a:sym typeface="Roboto Mono"/>
              </a:rPr>
              <a:t> or emotional expression.</a:t>
            </a:r>
            <a:br>
              <a:rPr i="1" lang="en" sz="1200">
                <a:solidFill>
                  <a:schemeClr val="accent2"/>
                </a:solidFill>
                <a:latin typeface="Roboto Mono"/>
                <a:ea typeface="Roboto Mono"/>
                <a:cs typeface="Roboto Mono"/>
                <a:sym typeface="Roboto Mono"/>
              </a:rPr>
            </a:br>
            <a:endParaRPr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b="1" i="1" lang="en" sz="1200">
                <a:solidFill>
                  <a:schemeClr val="accent2"/>
                </a:solidFill>
                <a:latin typeface="Roboto Mono"/>
                <a:ea typeface="Roboto Mono"/>
                <a:cs typeface="Roboto Mono"/>
                <a:sym typeface="Roboto Mono"/>
              </a:rPr>
              <a:t>-&gt; Design Solution:</a:t>
            </a:r>
            <a:r>
              <a:rPr i="1" lang="en" sz="1200">
                <a:solidFill>
                  <a:schemeClr val="accent2"/>
                </a:solidFill>
                <a:latin typeface="Roboto Mono"/>
                <a:ea typeface="Roboto Mono"/>
                <a:cs typeface="Roboto Mono"/>
                <a:sym typeface="Roboto Mono"/>
              </a:rPr>
              <a:t> Let </a:t>
            </a:r>
            <a:r>
              <a:rPr i="1" lang="en" sz="1200" u="sng">
                <a:solidFill>
                  <a:schemeClr val="accent2"/>
                </a:solidFill>
                <a:latin typeface="Roboto Mono"/>
                <a:ea typeface="Roboto Mono"/>
                <a:cs typeface="Roboto Mono"/>
                <a:sym typeface="Roboto Mono"/>
              </a:rPr>
              <a:t>Kyro’s reminders adapt to the user’s behavior</a:t>
            </a:r>
            <a:r>
              <a:rPr i="1" lang="en" sz="1200">
                <a:solidFill>
                  <a:schemeClr val="accent2"/>
                </a:solidFill>
                <a:latin typeface="Roboto Mono"/>
                <a:ea typeface="Roboto Mono"/>
                <a:cs typeface="Roboto Mono"/>
                <a:sym typeface="Roboto Mono"/>
              </a:rPr>
              <a:t>. If a user tends to log once a week instead of daily, the app learns that’s their rhythm or asks when they’d like to be reminded.</a:t>
            </a:r>
            <a:endParaRPr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br>
              <a:rPr b="1" i="1" lang="en" sz="1200">
                <a:solidFill>
                  <a:schemeClr val="accent2"/>
                </a:solidFill>
                <a:latin typeface="Roboto Mono"/>
                <a:ea typeface="Roboto Mono"/>
                <a:cs typeface="Roboto Mono"/>
                <a:sym typeface="Roboto Mono"/>
              </a:rPr>
            </a:br>
            <a:r>
              <a:rPr b="1" i="1" lang="en" sz="1200">
                <a:solidFill>
                  <a:schemeClr val="accent2"/>
                </a:solidFill>
                <a:latin typeface="Roboto Mono"/>
                <a:ea typeface="Roboto Mono"/>
                <a:cs typeface="Roboto Mono"/>
                <a:sym typeface="Roboto Mono"/>
              </a:rPr>
              <a:t>Potentially Overlooked Stakeholders</a:t>
            </a:r>
            <a:endParaRPr b="1"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i="1" lang="en" sz="1200">
                <a:solidFill>
                  <a:schemeClr val="accent2"/>
                </a:solidFill>
                <a:latin typeface="Roboto Mono"/>
                <a:ea typeface="Roboto Mono"/>
                <a:cs typeface="Roboto Mono"/>
                <a:sym typeface="Roboto Mono"/>
              </a:rPr>
              <a:t>Users with </a:t>
            </a:r>
            <a:r>
              <a:rPr i="1" lang="en" sz="1200" u="sng">
                <a:solidFill>
                  <a:schemeClr val="accent2"/>
                </a:solidFill>
                <a:latin typeface="Roboto Mono"/>
                <a:ea typeface="Roboto Mono"/>
                <a:cs typeface="Roboto Mono"/>
                <a:sym typeface="Roboto Mono"/>
              </a:rPr>
              <a:t>sensory sensitivities may feel overwhelmed by overly complex visuals or abstract analytics</a:t>
            </a:r>
            <a:r>
              <a:rPr i="1" lang="en" sz="1200">
                <a:solidFill>
                  <a:schemeClr val="accent2"/>
                </a:solidFill>
                <a:latin typeface="Roboto Mono"/>
                <a:ea typeface="Roboto Mono"/>
                <a:cs typeface="Roboto Mono"/>
                <a:sym typeface="Roboto Mono"/>
              </a:rPr>
              <a:t>.</a:t>
            </a:r>
            <a:endParaRPr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i="1" sz="12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b="1" i="1" lang="en" sz="1200">
                <a:solidFill>
                  <a:schemeClr val="accent2"/>
                </a:solidFill>
                <a:latin typeface="Roboto Mono"/>
                <a:ea typeface="Roboto Mono"/>
                <a:cs typeface="Roboto Mono"/>
                <a:sym typeface="Roboto Mono"/>
              </a:rPr>
              <a:t>-&gt; Design Solution:</a:t>
            </a:r>
            <a:r>
              <a:rPr i="1" lang="en" sz="1200">
                <a:solidFill>
                  <a:schemeClr val="accent2"/>
                </a:solidFill>
                <a:latin typeface="Roboto Mono"/>
                <a:ea typeface="Roboto Mono"/>
                <a:cs typeface="Roboto Mono"/>
                <a:sym typeface="Roboto Mono"/>
              </a:rPr>
              <a:t> </a:t>
            </a:r>
            <a:r>
              <a:rPr i="1" lang="en" sz="1200" u="sng">
                <a:solidFill>
                  <a:schemeClr val="accent2"/>
                </a:solidFill>
                <a:latin typeface="Roboto Mono"/>
                <a:ea typeface="Roboto Mono"/>
                <a:cs typeface="Roboto Mono"/>
                <a:sym typeface="Roboto Mono"/>
              </a:rPr>
              <a:t>Build a neuro-inclusive mode</a:t>
            </a:r>
            <a:r>
              <a:rPr i="1" lang="en" sz="1200">
                <a:solidFill>
                  <a:schemeClr val="accent2"/>
                </a:solidFill>
                <a:latin typeface="Roboto Mono"/>
                <a:ea typeface="Roboto Mono"/>
                <a:cs typeface="Roboto Mono"/>
                <a:sym typeface="Roboto Mono"/>
              </a:rPr>
              <a:t> with simplified visuals, low-stimulation color schemes, and optional voice-based interaction</a:t>
            </a:r>
            <a:endParaRPr i="1" sz="1200">
              <a:solidFill>
                <a:schemeClr val="accent2"/>
              </a:solidFill>
              <a:latin typeface="Roboto Mono"/>
              <a:ea typeface="Roboto Mono"/>
              <a:cs typeface="Roboto Mono"/>
              <a:sym typeface="Roboto Mono"/>
            </a:endParaRPr>
          </a:p>
        </p:txBody>
      </p:sp>
      <p:pic>
        <p:nvPicPr>
          <p:cNvPr id="262" name="Google Shape;262;p31"/>
          <p:cNvPicPr preferRelativeResize="0"/>
          <p:nvPr/>
        </p:nvPicPr>
        <p:blipFill rotWithShape="1">
          <a:blip r:embed="rId3">
            <a:alphaModFix/>
          </a:blip>
          <a:srcRect b="3119" l="52887" r="2616" t="4029"/>
          <a:stretch/>
        </p:blipFill>
        <p:spPr>
          <a:xfrm>
            <a:off x="7355275" y="2050463"/>
            <a:ext cx="1576251" cy="2540925"/>
          </a:xfrm>
          <a:prstGeom prst="rect">
            <a:avLst/>
          </a:prstGeom>
          <a:noFill/>
          <a:ln>
            <a:noFill/>
          </a:ln>
        </p:spPr>
      </p:pic>
      <p:pic>
        <p:nvPicPr>
          <p:cNvPr id="263" name="Google Shape;263;p31"/>
          <p:cNvPicPr preferRelativeResize="0"/>
          <p:nvPr/>
        </p:nvPicPr>
        <p:blipFill rotWithShape="1">
          <a:blip r:embed="rId3">
            <a:alphaModFix/>
          </a:blip>
          <a:srcRect b="3658" l="2364" r="52248" t="3482"/>
          <a:stretch/>
        </p:blipFill>
        <p:spPr>
          <a:xfrm>
            <a:off x="519500" y="2130026"/>
            <a:ext cx="1507075" cy="2381774"/>
          </a:xfrm>
          <a:prstGeom prst="rect">
            <a:avLst/>
          </a:prstGeom>
          <a:noFill/>
          <a:ln>
            <a:noFill/>
          </a:ln>
        </p:spPr>
      </p:pic>
      <p:cxnSp>
        <p:nvCxnSpPr>
          <p:cNvPr id="264" name="Google Shape;264;p31"/>
          <p:cNvCxnSpPr/>
          <p:nvPr/>
        </p:nvCxnSpPr>
        <p:spPr>
          <a:xfrm>
            <a:off x="235025" y="1664538"/>
            <a:ext cx="8911800" cy="18300"/>
          </a:xfrm>
          <a:prstGeom prst="straightConnector1">
            <a:avLst/>
          </a:prstGeom>
          <a:noFill/>
          <a:ln cap="flat" cmpd="sng" w="9525">
            <a:solidFill>
              <a:schemeClr val="lt2"/>
            </a:solidFill>
            <a:prstDash val="solid"/>
            <a:round/>
            <a:headEnd len="med" w="med" type="none"/>
            <a:tailEnd len="med" w="med" type="none"/>
          </a:ln>
        </p:spPr>
      </p:cxnSp>
      <p:cxnSp>
        <p:nvCxnSpPr>
          <p:cNvPr id="265" name="Google Shape;265;p31"/>
          <p:cNvCxnSpPr/>
          <p:nvPr/>
        </p:nvCxnSpPr>
        <p:spPr>
          <a:xfrm>
            <a:off x="2143325" y="3516700"/>
            <a:ext cx="5095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title="BennieNkwantabisa.jpg"/>
          <p:cNvPicPr preferRelativeResize="0"/>
          <p:nvPr/>
        </p:nvPicPr>
        <p:blipFill rotWithShape="1">
          <a:blip r:embed="rId3">
            <a:alphaModFix/>
          </a:blip>
          <a:srcRect b="8668" l="0" r="0" t="27167"/>
          <a:stretch/>
        </p:blipFill>
        <p:spPr>
          <a:xfrm>
            <a:off x="2351165" y="1642758"/>
            <a:ext cx="2167500" cy="2096100"/>
          </a:xfrm>
          <a:prstGeom prst="ellipse">
            <a:avLst/>
          </a:prstGeom>
          <a:noFill/>
          <a:ln>
            <a:noFill/>
          </a:ln>
        </p:spPr>
      </p:pic>
      <p:pic>
        <p:nvPicPr>
          <p:cNvPr id="61" name="Google Shape;61;p14" title="gil_silva.jpeg"/>
          <p:cNvPicPr preferRelativeResize="0"/>
          <p:nvPr/>
        </p:nvPicPr>
        <p:blipFill rotWithShape="1">
          <a:blip r:embed="rId4">
            <a:alphaModFix/>
          </a:blip>
          <a:srcRect b="0" l="13337" r="13337" t="8617"/>
          <a:stretch/>
        </p:blipFill>
        <p:spPr>
          <a:xfrm>
            <a:off x="60825" y="1612300"/>
            <a:ext cx="2103000" cy="2096100"/>
          </a:xfrm>
          <a:prstGeom prst="ellipse">
            <a:avLst/>
          </a:prstGeom>
          <a:noFill/>
          <a:ln>
            <a:noFill/>
          </a:ln>
        </p:spPr>
      </p:pic>
      <p:pic>
        <p:nvPicPr>
          <p:cNvPr id="62" name="Google Shape;62;p14" title="JHR_Ugwonali_694_PRINT.jpg"/>
          <p:cNvPicPr preferRelativeResize="0"/>
          <p:nvPr/>
        </p:nvPicPr>
        <p:blipFill rotWithShape="1">
          <a:blip r:embed="rId5">
            <a:alphaModFix/>
          </a:blip>
          <a:srcRect b="0" l="17711" r="12641" t="0"/>
          <a:stretch/>
        </p:blipFill>
        <p:spPr>
          <a:xfrm>
            <a:off x="4655218" y="1612305"/>
            <a:ext cx="2103000" cy="2157000"/>
          </a:xfrm>
          <a:prstGeom prst="ellipse">
            <a:avLst/>
          </a:prstGeom>
          <a:noFill/>
          <a:ln>
            <a:noFill/>
          </a:ln>
        </p:spPr>
      </p:pic>
      <p:sp>
        <p:nvSpPr>
          <p:cNvPr id="63" name="Google Shape;63;p14"/>
          <p:cNvSpPr txBox="1"/>
          <p:nvPr/>
        </p:nvSpPr>
        <p:spPr>
          <a:xfrm>
            <a:off x="375225" y="3827100"/>
            <a:ext cx="147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Gil S.</a:t>
            </a:r>
            <a:endParaRPr sz="1800">
              <a:solidFill>
                <a:schemeClr val="dk1"/>
              </a:solidFill>
              <a:latin typeface="Roboto Mono"/>
              <a:ea typeface="Roboto Mono"/>
              <a:cs typeface="Roboto Mono"/>
              <a:sym typeface="Roboto Mono"/>
            </a:endParaRPr>
          </a:p>
        </p:txBody>
      </p:sp>
      <p:sp>
        <p:nvSpPr>
          <p:cNvPr id="64" name="Google Shape;64;p14"/>
          <p:cNvSpPr txBox="1"/>
          <p:nvPr/>
        </p:nvSpPr>
        <p:spPr>
          <a:xfrm>
            <a:off x="2318175" y="3827100"/>
            <a:ext cx="223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Bennie N.</a:t>
            </a:r>
            <a:endParaRPr sz="1800">
              <a:solidFill>
                <a:schemeClr val="dk1"/>
              </a:solidFill>
              <a:latin typeface="Roboto Mono"/>
              <a:ea typeface="Roboto Mono"/>
              <a:cs typeface="Roboto Mono"/>
              <a:sym typeface="Roboto Mono"/>
            </a:endParaRPr>
          </a:p>
        </p:txBody>
      </p:sp>
      <p:sp>
        <p:nvSpPr>
          <p:cNvPr id="65" name="Google Shape;65;p14"/>
          <p:cNvSpPr txBox="1"/>
          <p:nvPr/>
        </p:nvSpPr>
        <p:spPr>
          <a:xfrm>
            <a:off x="4927475" y="3827100"/>
            <a:ext cx="1890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Gabriella U.</a:t>
            </a:r>
            <a:endParaRPr sz="1800">
              <a:solidFill>
                <a:schemeClr val="dk1"/>
              </a:solidFill>
              <a:latin typeface="Roboto Mono"/>
              <a:ea typeface="Roboto Mono"/>
              <a:cs typeface="Roboto Mono"/>
              <a:sym typeface="Roboto Mono"/>
            </a:endParaRPr>
          </a:p>
        </p:txBody>
      </p:sp>
      <p:sp>
        <p:nvSpPr>
          <p:cNvPr id="66" name="Google Shape;66;p14"/>
          <p:cNvSpPr txBox="1"/>
          <p:nvPr/>
        </p:nvSpPr>
        <p:spPr>
          <a:xfrm>
            <a:off x="282125" y="267925"/>
            <a:ext cx="76404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chemeClr val="dk1"/>
                </a:solidFill>
                <a:latin typeface="Roboto Mono"/>
                <a:ea typeface="Roboto Mono"/>
                <a:cs typeface="Roboto Mono"/>
                <a:sym typeface="Roboto Mono"/>
              </a:rPr>
              <a:t>TEAM BAGG</a:t>
            </a:r>
            <a:endParaRPr b="1" sz="3700">
              <a:solidFill>
                <a:schemeClr val="dk1"/>
              </a:solidFill>
              <a:latin typeface="Roboto Mono"/>
              <a:ea typeface="Roboto Mono"/>
              <a:cs typeface="Roboto Mono"/>
              <a:sym typeface="Roboto Mono"/>
            </a:endParaRPr>
          </a:p>
        </p:txBody>
      </p:sp>
      <p:pic>
        <p:nvPicPr>
          <p:cNvPr id="67" name="Google Shape;67;p14"/>
          <p:cNvPicPr preferRelativeResize="0"/>
          <p:nvPr/>
        </p:nvPicPr>
        <p:blipFill>
          <a:blip r:embed="rId6">
            <a:alphaModFix/>
          </a:blip>
          <a:stretch>
            <a:fillRect/>
          </a:stretch>
        </p:blipFill>
        <p:spPr>
          <a:xfrm>
            <a:off x="6887600" y="1576600"/>
            <a:ext cx="2167500" cy="2167500"/>
          </a:xfrm>
          <a:prstGeom prst="ellipse">
            <a:avLst/>
          </a:prstGeom>
          <a:noFill/>
          <a:ln>
            <a:noFill/>
          </a:ln>
        </p:spPr>
      </p:pic>
      <p:sp>
        <p:nvSpPr>
          <p:cNvPr id="68" name="Google Shape;68;p14"/>
          <p:cNvSpPr txBox="1"/>
          <p:nvPr/>
        </p:nvSpPr>
        <p:spPr>
          <a:xfrm>
            <a:off x="7300525" y="3856425"/>
            <a:ext cx="155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Amesha B.</a:t>
            </a:r>
            <a:endParaRPr sz="1800">
              <a:solidFill>
                <a:schemeClr val="dk1"/>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nvSpPr>
        <p:spPr>
          <a:xfrm>
            <a:off x="0" y="2002200"/>
            <a:ext cx="91440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200">
                <a:solidFill>
                  <a:schemeClr val="dk1"/>
                </a:solidFill>
                <a:latin typeface="Roboto Mono"/>
                <a:ea typeface="Roboto Mono"/>
                <a:cs typeface="Roboto Mono"/>
                <a:sym typeface="Roboto Mono"/>
              </a:rPr>
              <a:t>TASKS</a:t>
            </a:r>
            <a:endParaRPr b="1" sz="6200">
              <a:solidFill>
                <a:schemeClr val="dk1"/>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p:nvPr/>
        </p:nvSpPr>
        <p:spPr>
          <a:xfrm>
            <a:off x="1874850" y="1145250"/>
            <a:ext cx="5394300" cy="2853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33"/>
          <p:cNvSpPr txBox="1"/>
          <p:nvPr/>
        </p:nvSpPr>
        <p:spPr>
          <a:xfrm>
            <a:off x="2205450" y="1879050"/>
            <a:ext cx="47331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chemeClr val="lt1"/>
                </a:solidFill>
                <a:latin typeface="Roboto Mono"/>
                <a:ea typeface="Roboto Mono"/>
                <a:cs typeface="Roboto Mono"/>
                <a:sym typeface="Roboto Mono"/>
              </a:rPr>
              <a:t>RECOGNIZE YOUR ENERGY LEVEL</a:t>
            </a:r>
            <a:endParaRPr b="1" sz="3900">
              <a:solidFill>
                <a:schemeClr val="lt1"/>
              </a:solidFill>
              <a:latin typeface="Roboto Mono"/>
              <a:ea typeface="Roboto Mono"/>
              <a:cs typeface="Roboto Mono"/>
              <a:sym typeface="Roboto Mono"/>
            </a:endParaRPr>
          </a:p>
        </p:txBody>
      </p:sp>
      <p:sp>
        <p:nvSpPr>
          <p:cNvPr id="277" name="Google Shape;277;p33"/>
          <p:cNvSpPr txBox="1"/>
          <p:nvPr/>
        </p:nvSpPr>
        <p:spPr>
          <a:xfrm>
            <a:off x="2217150" y="4317675"/>
            <a:ext cx="4709700" cy="6618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rgbClr val="4D6154"/>
                </a:solidFill>
                <a:latin typeface="Roboto Mono"/>
                <a:ea typeface="Roboto Mono"/>
                <a:cs typeface="Roboto Mono"/>
                <a:sym typeface="Roboto Mono"/>
              </a:rPr>
              <a:t>TASK</a:t>
            </a:r>
            <a:r>
              <a:rPr b="1" lang="en" sz="3100">
                <a:solidFill>
                  <a:srgbClr val="4D6154"/>
                </a:solidFill>
                <a:latin typeface="Roboto Mono"/>
                <a:ea typeface="Roboto Mono"/>
                <a:cs typeface="Roboto Mono"/>
                <a:sym typeface="Roboto Mono"/>
              </a:rPr>
              <a:t> 1</a:t>
            </a:r>
            <a:endParaRPr b="1" sz="3100">
              <a:solidFill>
                <a:srgbClr val="4D6154"/>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4" title="IMG_8867_trees_10-25-2014_stanford_stadium-removebg-preview (1).png"/>
          <p:cNvPicPr preferRelativeResize="0"/>
          <p:nvPr/>
        </p:nvPicPr>
        <p:blipFill>
          <a:blip r:embed="rId4">
            <a:alphaModFix amt="61000"/>
          </a:blip>
          <a:stretch>
            <a:fillRect/>
          </a:stretch>
        </p:blipFill>
        <p:spPr>
          <a:xfrm>
            <a:off x="7663175" y="1834975"/>
            <a:ext cx="2394484" cy="3591725"/>
          </a:xfrm>
          <a:prstGeom prst="rect">
            <a:avLst/>
          </a:prstGeom>
          <a:noFill/>
          <a:ln>
            <a:noFill/>
          </a:ln>
        </p:spPr>
      </p:pic>
      <p:pic>
        <p:nvPicPr>
          <p:cNvPr id="283" name="Google Shape;283;p34" title="IMG_8867_trees_10-25-2014_stanford_stadium-removebg-preview (1).png"/>
          <p:cNvPicPr preferRelativeResize="0"/>
          <p:nvPr/>
        </p:nvPicPr>
        <p:blipFill>
          <a:blip r:embed="rId4">
            <a:alphaModFix amt="61000"/>
          </a:blip>
          <a:stretch>
            <a:fillRect/>
          </a:stretch>
        </p:blipFill>
        <p:spPr>
          <a:xfrm>
            <a:off x="-286975" y="1758775"/>
            <a:ext cx="2394484" cy="3591725"/>
          </a:xfrm>
          <a:prstGeom prst="rect">
            <a:avLst/>
          </a:prstGeom>
          <a:noFill/>
          <a:ln>
            <a:noFill/>
          </a:ln>
        </p:spPr>
      </p:pic>
      <p:pic>
        <p:nvPicPr>
          <p:cNvPr id="284" name="Google Shape;284;p34"/>
          <p:cNvPicPr preferRelativeResize="0"/>
          <p:nvPr/>
        </p:nvPicPr>
        <p:blipFill>
          <a:blip r:embed="rId5">
            <a:alphaModFix amt="58999"/>
          </a:blip>
          <a:stretch>
            <a:fillRect/>
          </a:stretch>
        </p:blipFill>
        <p:spPr>
          <a:xfrm rot="3215963">
            <a:off x="5815550" y="1533625"/>
            <a:ext cx="1153142" cy="863775"/>
          </a:xfrm>
          <a:prstGeom prst="rect">
            <a:avLst/>
          </a:prstGeom>
          <a:noFill/>
          <a:ln>
            <a:noFill/>
          </a:ln>
        </p:spPr>
      </p:pic>
      <p:pic>
        <p:nvPicPr>
          <p:cNvPr id="285" name="Google Shape;285;p34"/>
          <p:cNvPicPr preferRelativeResize="0"/>
          <p:nvPr/>
        </p:nvPicPr>
        <p:blipFill>
          <a:blip r:embed="rId5">
            <a:alphaModFix amt="58999"/>
          </a:blip>
          <a:stretch>
            <a:fillRect/>
          </a:stretch>
        </p:blipFill>
        <p:spPr>
          <a:xfrm rot="513105">
            <a:off x="2471950" y="1707975"/>
            <a:ext cx="1153143" cy="863775"/>
          </a:xfrm>
          <a:prstGeom prst="rect">
            <a:avLst/>
          </a:prstGeom>
          <a:noFill/>
          <a:ln>
            <a:noFill/>
          </a:ln>
        </p:spPr>
      </p:pic>
      <p:sp>
        <p:nvSpPr>
          <p:cNvPr id="286" name="Google Shape;286;p34"/>
          <p:cNvSpPr txBox="1"/>
          <p:nvPr/>
        </p:nvSpPr>
        <p:spPr>
          <a:xfrm>
            <a:off x="2410200" y="4409750"/>
            <a:ext cx="43236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TIMESTAMP: 00:22 - 00:35</a:t>
            </a:r>
            <a:endParaRPr b="1" sz="2200">
              <a:solidFill>
                <a:srgbClr val="4D6154"/>
              </a:solidFill>
              <a:latin typeface="Roboto Mono"/>
              <a:ea typeface="Roboto Mono"/>
              <a:cs typeface="Roboto Mono"/>
              <a:sym typeface="Roboto Mono"/>
            </a:endParaRPr>
          </a:p>
        </p:txBody>
      </p:sp>
      <p:sp>
        <p:nvSpPr>
          <p:cNvPr id="287" name="Google Shape;287;p34"/>
          <p:cNvSpPr/>
          <p:nvPr/>
        </p:nvSpPr>
        <p:spPr>
          <a:xfrm>
            <a:off x="821550" y="1245150"/>
            <a:ext cx="7500900" cy="2881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900" u="sng">
                <a:solidFill>
                  <a:schemeClr val="lt1"/>
                </a:solidFill>
                <a:latin typeface="Roboto Mono"/>
                <a:ea typeface="Roboto Mono"/>
                <a:cs typeface="Roboto Mono"/>
                <a:sym typeface="Roboto Mono"/>
              </a:rPr>
              <a:t>User goal:</a:t>
            </a:r>
            <a:r>
              <a:rPr lang="en" sz="1900">
                <a:solidFill>
                  <a:schemeClr val="lt1"/>
                </a:solidFill>
                <a:latin typeface="Roboto Mono SemiBold"/>
                <a:ea typeface="Roboto Mono SemiBold"/>
                <a:cs typeface="Roboto Mono SemiBold"/>
                <a:sym typeface="Roboto Mono SemiBold"/>
              </a:rPr>
              <a:t> Users becomes aware that their “cup” is empty, realizes they’ve overextended themselves and need to recharge (approaching burnout).</a:t>
            </a:r>
            <a:endParaRPr sz="1900">
              <a:solidFill>
                <a:schemeClr val="lt1"/>
              </a:solidFill>
              <a:latin typeface="Roboto Mono SemiBold"/>
              <a:ea typeface="Roboto Mono SemiBold"/>
              <a:cs typeface="Roboto Mono SemiBold"/>
              <a:sym typeface="Roboto Mono SemiBold"/>
            </a:endParaRPr>
          </a:p>
          <a:p>
            <a:pPr indent="0" lvl="0" marL="0" rtl="0" algn="l">
              <a:lnSpc>
                <a:spcPct val="115000"/>
              </a:lnSpc>
              <a:spcBef>
                <a:spcPts val="1000"/>
              </a:spcBef>
              <a:spcAft>
                <a:spcPts val="0"/>
              </a:spcAft>
              <a:buNone/>
            </a:pPr>
            <a:r>
              <a:rPr b="1" lang="en" sz="1900" u="sng">
                <a:solidFill>
                  <a:schemeClr val="lt1"/>
                </a:solidFill>
                <a:latin typeface="Roboto Mono"/>
                <a:ea typeface="Roboto Mono"/>
                <a:cs typeface="Roboto Mono"/>
                <a:sym typeface="Roboto Mono"/>
              </a:rPr>
              <a:t>Why simple:</a:t>
            </a:r>
            <a:r>
              <a:rPr lang="en" sz="1900">
                <a:solidFill>
                  <a:schemeClr val="lt1"/>
                </a:solidFill>
                <a:latin typeface="Roboto Mono SemiBold"/>
                <a:ea typeface="Roboto Mono SemiBold"/>
                <a:cs typeface="Roboto Mono SemiBold"/>
                <a:sym typeface="Roboto Mono SemiBold"/>
              </a:rPr>
              <a:t> It’s an internal recognition moment that requires minimal user action, just reflection; all users will do this.</a:t>
            </a:r>
            <a:endParaRPr sz="1900">
              <a:solidFill>
                <a:schemeClr val="lt1"/>
              </a:solidFill>
              <a:latin typeface="Roboto Mono SemiBold"/>
              <a:ea typeface="Roboto Mono SemiBold"/>
              <a:cs typeface="Roboto Mono SemiBold"/>
              <a:sym typeface="Roboto Mono SemiBold"/>
            </a:endParaRPr>
          </a:p>
          <a:p>
            <a:pPr indent="0" lvl="0" marL="0" rtl="0" algn="l">
              <a:lnSpc>
                <a:spcPct val="115000"/>
              </a:lnSpc>
              <a:spcBef>
                <a:spcPts val="1000"/>
              </a:spcBef>
              <a:spcAft>
                <a:spcPts val="0"/>
              </a:spcAft>
              <a:buNone/>
            </a:pPr>
            <a:r>
              <a:rPr b="1" lang="en" sz="1900" u="sng">
                <a:solidFill>
                  <a:schemeClr val="lt1"/>
                </a:solidFill>
                <a:latin typeface="Roboto Mono"/>
                <a:ea typeface="Roboto Mono"/>
                <a:cs typeface="Roboto Mono"/>
                <a:sym typeface="Roboto Mono"/>
              </a:rPr>
              <a:t>Scene in video:</a:t>
            </a:r>
            <a:r>
              <a:rPr lang="en" sz="1900">
                <a:solidFill>
                  <a:schemeClr val="lt1"/>
                </a:solidFill>
                <a:latin typeface="Roboto Mono SemiBold"/>
                <a:ea typeface="Roboto Mono SemiBold"/>
                <a:cs typeface="Roboto Mono SemiBold"/>
                <a:sym typeface="Roboto Mono SemiBold"/>
              </a:rPr>
              <a:t> Main character notices her cup is empty and pauses for the first time</a:t>
            </a:r>
            <a:endParaRPr sz="1900">
              <a:solidFill>
                <a:schemeClr val="lt1"/>
              </a:solidFill>
              <a:latin typeface="Roboto Mono SemiBold"/>
              <a:ea typeface="Roboto Mono SemiBold"/>
              <a:cs typeface="Roboto Mono SemiBold"/>
              <a:sym typeface="Roboto Mono SemiBold"/>
            </a:endParaRPr>
          </a:p>
        </p:txBody>
      </p:sp>
      <p:sp>
        <p:nvSpPr>
          <p:cNvPr id="288" name="Google Shape;288;p34"/>
          <p:cNvSpPr txBox="1"/>
          <p:nvPr/>
        </p:nvSpPr>
        <p:spPr>
          <a:xfrm>
            <a:off x="3071100" y="509825"/>
            <a:ext cx="3001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SIMPLE TASK</a:t>
            </a:r>
            <a:endParaRPr b="1" sz="2200">
              <a:solidFill>
                <a:srgbClr val="4D6154"/>
              </a:solidFill>
              <a:latin typeface="Roboto Mono"/>
              <a:ea typeface="Roboto Mono"/>
              <a:cs typeface="Roboto Mono"/>
              <a:sym typeface="Roboto Mono"/>
            </a:endParaRPr>
          </a:p>
        </p:txBody>
      </p:sp>
      <p:pic>
        <p:nvPicPr>
          <p:cNvPr id="289" name="Google Shape;289;p34"/>
          <p:cNvPicPr preferRelativeResize="0"/>
          <p:nvPr/>
        </p:nvPicPr>
        <p:blipFill>
          <a:blip r:embed="rId6">
            <a:alphaModFix amt="64000"/>
          </a:blip>
          <a:stretch>
            <a:fillRect/>
          </a:stretch>
        </p:blipFill>
        <p:spPr>
          <a:xfrm>
            <a:off x="-151225" y="3623925"/>
            <a:ext cx="698400" cy="698400"/>
          </a:xfrm>
          <a:prstGeom prst="rect">
            <a:avLst/>
          </a:prstGeom>
          <a:noFill/>
          <a:ln>
            <a:noFill/>
          </a:ln>
        </p:spPr>
      </p:pic>
      <p:pic>
        <p:nvPicPr>
          <p:cNvPr id="290" name="Google Shape;290;p34"/>
          <p:cNvPicPr preferRelativeResize="0"/>
          <p:nvPr/>
        </p:nvPicPr>
        <p:blipFill>
          <a:blip r:embed="rId6">
            <a:alphaModFix amt="64000"/>
          </a:blip>
          <a:stretch>
            <a:fillRect/>
          </a:stretch>
        </p:blipFill>
        <p:spPr>
          <a:xfrm>
            <a:off x="8596825" y="3623925"/>
            <a:ext cx="698400" cy="69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p:nvPr/>
        </p:nvSpPr>
        <p:spPr>
          <a:xfrm>
            <a:off x="1874850" y="1145250"/>
            <a:ext cx="5394300" cy="2853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35"/>
          <p:cNvSpPr txBox="1"/>
          <p:nvPr/>
        </p:nvSpPr>
        <p:spPr>
          <a:xfrm>
            <a:off x="2205450" y="1446175"/>
            <a:ext cx="4733100" cy="258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chemeClr val="lt1"/>
                </a:solidFill>
                <a:latin typeface="Roboto Mono"/>
                <a:ea typeface="Roboto Mono"/>
                <a:cs typeface="Roboto Mono"/>
                <a:sym typeface="Roboto Mono"/>
              </a:rPr>
              <a:t>RE</a:t>
            </a:r>
            <a:r>
              <a:rPr b="1" lang="en" sz="3900">
                <a:solidFill>
                  <a:schemeClr val="lt1"/>
                </a:solidFill>
                <a:latin typeface="Roboto Mono"/>
                <a:ea typeface="Roboto Mono"/>
                <a:cs typeface="Roboto Mono"/>
                <a:sym typeface="Roboto Mono"/>
              </a:rPr>
              <a:t>-</a:t>
            </a:r>
            <a:r>
              <a:rPr b="1" lang="en" sz="3900">
                <a:solidFill>
                  <a:schemeClr val="lt1"/>
                </a:solidFill>
                <a:latin typeface="Roboto Mono"/>
                <a:ea typeface="Roboto Mono"/>
                <a:cs typeface="Roboto Mono"/>
                <a:sym typeface="Roboto Mono"/>
              </a:rPr>
              <a:t>EVALUATE PLANNING DECISIONS WITH KYRO’S GUIDANCE</a:t>
            </a:r>
            <a:endParaRPr b="1" sz="3900">
              <a:solidFill>
                <a:schemeClr val="lt1"/>
              </a:solidFill>
              <a:latin typeface="Roboto Mono"/>
              <a:ea typeface="Roboto Mono"/>
              <a:cs typeface="Roboto Mono"/>
              <a:sym typeface="Roboto Mono"/>
            </a:endParaRPr>
          </a:p>
        </p:txBody>
      </p:sp>
      <p:sp>
        <p:nvSpPr>
          <p:cNvPr id="297" name="Google Shape;297;p35"/>
          <p:cNvSpPr txBox="1"/>
          <p:nvPr/>
        </p:nvSpPr>
        <p:spPr>
          <a:xfrm>
            <a:off x="2217150" y="4317675"/>
            <a:ext cx="4709700" cy="6618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rgbClr val="4D6154"/>
                </a:solidFill>
                <a:latin typeface="Roboto Mono"/>
                <a:ea typeface="Roboto Mono"/>
                <a:cs typeface="Roboto Mono"/>
                <a:sym typeface="Roboto Mono"/>
              </a:rPr>
              <a:t>TASK 2</a:t>
            </a:r>
            <a:endParaRPr b="1" sz="3100">
              <a:solidFill>
                <a:srgbClr val="4D6154"/>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6" title="IMG_8867_trees_10-25-2014_stanford_stadium-removebg-preview (1).png"/>
          <p:cNvPicPr preferRelativeResize="0"/>
          <p:nvPr/>
        </p:nvPicPr>
        <p:blipFill>
          <a:blip r:embed="rId4">
            <a:alphaModFix amt="61000"/>
          </a:blip>
          <a:stretch>
            <a:fillRect/>
          </a:stretch>
        </p:blipFill>
        <p:spPr>
          <a:xfrm>
            <a:off x="7485375" y="1758775"/>
            <a:ext cx="2394484" cy="3591725"/>
          </a:xfrm>
          <a:prstGeom prst="rect">
            <a:avLst/>
          </a:prstGeom>
          <a:noFill/>
          <a:ln>
            <a:noFill/>
          </a:ln>
        </p:spPr>
      </p:pic>
      <p:pic>
        <p:nvPicPr>
          <p:cNvPr id="303" name="Google Shape;303;p36" title="IMG_8867_trees_10-25-2014_stanford_stadium-removebg-preview (1).png"/>
          <p:cNvPicPr preferRelativeResize="0"/>
          <p:nvPr/>
        </p:nvPicPr>
        <p:blipFill>
          <a:blip r:embed="rId4">
            <a:alphaModFix amt="61000"/>
          </a:blip>
          <a:stretch>
            <a:fillRect/>
          </a:stretch>
        </p:blipFill>
        <p:spPr>
          <a:xfrm>
            <a:off x="-286975" y="1758775"/>
            <a:ext cx="2394484" cy="3591725"/>
          </a:xfrm>
          <a:prstGeom prst="rect">
            <a:avLst/>
          </a:prstGeom>
          <a:noFill/>
          <a:ln>
            <a:noFill/>
          </a:ln>
        </p:spPr>
      </p:pic>
      <p:pic>
        <p:nvPicPr>
          <p:cNvPr id="304" name="Google Shape;304;p36"/>
          <p:cNvPicPr preferRelativeResize="0"/>
          <p:nvPr/>
        </p:nvPicPr>
        <p:blipFill>
          <a:blip r:embed="rId5">
            <a:alphaModFix amt="58999"/>
          </a:blip>
          <a:stretch>
            <a:fillRect/>
          </a:stretch>
        </p:blipFill>
        <p:spPr>
          <a:xfrm rot="3215963">
            <a:off x="5815550" y="1533625"/>
            <a:ext cx="1153142" cy="863775"/>
          </a:xfrm>
          <a:prstGeom prst="rect">
            <a:avLst/>
          </a:prstGeom>
          <a:noFill/>
          <a:ln>
            <a:noFill/>
          </a:ln>
        </p:spPr>
      </p:pic>
      <p:pic>
        <p:nvPicPr>
          <p:cNvPr id="305" name="Google Shape;305;p36"/>
          <p:cNvPicPr preferRelativeResize="0"/>
          <p:nvPr/>
        </p:nvPicPr>
        <p:blipFill>
          <a:blip r:embed="rId5">
            <a:alphaModFix amt="58999"/>
          </a:blip>
          <a:stretch>
            <a:fillRect/>
          </a:stretch>
        </p:blipFill>
        <p:spPr>
          <a:xfrm rot="513105">
            <a:off x="2471950" y="1707975"/>
            <a:ext cx="1153143" cy="863775"/>
          </a:xfrm>
          <a:prstGeom prst="rect">
            <a:avLst/>
          </a:prstGeom>
          <a:noFill/>
          <a:ln>
            <a:noFill/>
          </a:ln>
        </p:spPr>
      </p:pic>
      <p:sp>
        <p:nvSpPr>
          <p:cNvPr id="306" name="Google Shape;306;p36"/>
          <p:cNvSpPr txBox="1"/>
          <p:nvPr/>
        </p:nvSpPr>
        <p:spPr>
          <a:xfrm>
            <a:off x="2364900" y="4417550"/>
            <a:ext cx="44142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TIMESTAMP: 00:43 - 01:13</a:t>
            </a:r>
            <a:endParaRPr b="1" sz="2200">
              <a:solidFill>
                <a:srgbClr val="4D6154"/>
              </a:solidFill>
              <a:latin typeface="Roboto Mono"/>
              <a:ea typeface="Roboto Mono"/>
              <a:cs typeface="Roboto Mono"/>
              <a:sym typeface="Roboto Mono"/>
            </a:endParaRPr>
          </a:p>
        </p:txBody>
      </p:sp>
      <p:sp>
        <p:nvSpPr>
          <p:cNvPr id="307" name="Google Shape;307;p36"/>
          <p:cNvSpPr/>
          <p:nvPr/>
        </p:nvSpPr>
        <p:spPr>
          <a:xfrm>
            <a:off x="821550" y="1245150"/>
            <a:ext cx="7500900" cy="29199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900" u="sng">
                <a:solidFill>
                  <a:schemeClr val="lt1"/>
                </a:solidFill>
                <a:latin typeface="Roboto Mono"/>
                <a:ea typeface="Roboto Mono"/>
                <a:cs typeface="Roboto Mono"/>
                <a:sym typeface="Roboto Mono"/>
              </a:rPr>
              <a:t>User goal:</a:t>
            </a:r>
            <a:r>
              <a:rPr lang="en" sz="1900">
                <a:solidFill>
                  <a:schemeClr val="lt1"/>
                </a:solidFill>
                <a:latin typeface="Roboto Mono SemiBold"/>
                <a:ea typeface="Roboto Mono SemiBold"/>
                <a:cs typeface="Roboto Mono SemiBold"/>
                <a:sym typeface="Roboto Mono SemiBold"/>
              </a:rPr>
              <a:t> Users look to Kyro’s cues for how to schedule their days intentionally.</a:t>
            </a:r>
            <a:endParaRPr sz="1900">
              <a:solidFill>
                <a:schemeClr val="lt1"/>
              </a:solidFill>
              <a:latin typeface="Roboto Mono SemiBold"/>
              <a:ea typeface="Roboto Mono SemiBold"/>
              <a:cs typeface="Roboto Mono SemiBold"/>
              <a:sym typeface="Roboto Mono SemiBold"/>
            </a:endParaRPr>
          </a:p>
          <a:p>
            <a:pPr indent="0" lvl="0" marL="0" rtl="0" algn="l">
              <a:lnSpc>
                <a:spcPct val="115000"/>
              </a:lnSpc>
              <a:spcBef>
                <a:spcPts val="1000"/>
              </a:spcBef>
              <a:spcAft>
                <a:spcPts val="0"/>
              </a:spcAft>
              <a:buNone/>
            </a:pPr>
            <a:r>
              <a:rPr b="1" lang="en" sz="1900" u="sng">
                <a:solidFill>
                  <a:schemeClr val="lt1"/>
                </a:solidFill>
                <a:latin typeface="Roboto Mono"/>
                <a:ea typeface="Roboto Mono"/>
                <a:cs typeface="Roboto Mono"/>
                <a:sym typeface="Roboto Mono"/>
              </a:rPr>
              <a:t>Why moderate:</a:t>
            </a:r>
            <a:r>
              <a:rPr lang="en" sz="1900">
                <a:solidFill>
                  <a:schemeClr val="lt1"/>
                </a:solidFill>
                <a:latin typeface="Roboto Mono SemiBold"/>
                <a:ea typeface="Roboto Mono SemiBold"/>
                <a:cs typeface="Roboto Mono SemiBold"/>
                <a:sym typeface="Roboto Mono SemiBold"/>
              </a:rPr>
              <a:t> It involves reflection and small but meaningful decision-making (setting boundaries). Only some users will pursue/act on these cues.</a:t>
            </a:r>
            <a:endParaRPr sz="1900">
              <a:solidFill>
                <a:schemeClr val="lt1"/>
              </a:solidFill>
              <a:latin typeface="Roboto Mono SemiBold"/>
              <a:ea typeface="Roboto Mono SemiBold"/>
              <a:cs typeface="Roboto Mono SemiBold"/>
              <a:sym typeface="Roboto Mono SemiBold"/>
            </a:endParaRPr>
          </a:p>
          <a:p>
            <a:pPr indent="0" lvl="0" marL="0" rtl="0" algn="l">
              <a:lnSpc>
                <a:spcPct val="115000"/>
              </a:lnSpc>
              <a:spcBef>
                <a:spcPts val="1000"/>
              </a:spcBef>
              <a:spcAft>
                <a:spcPts val="0"/>
              </a:spcAft>
              <a:buNone/>
            </a:pPr>
            <a:r>
              <a:rPr b="1" lang="en" sz="1900" u="sng">
                <a:solidFill>
                  <a:schemeClr val="lt1"/>
                </a:solidFill>
                <a:latin typeface="Roboto Mono"/>
                <a:ea typeface="Roboto Mono"/>
                <a:cs typeface="Roboto Mono"/>
                <a:sym typeface="Roboto Mono"/>
              </a:rPr>
              <a:t>Scene in video:</a:t>
            </a:r>
            <a:r>
              <a:rPr lang="en" sz="1900">
                <a:solidFill>
                  <a:schemeClr val="lt1"/>
                </a:solidFill>
                <a:latin typeface="Roboto Mono SemiBold"/>
                <a:ea typeface="Roboto Mono SemiBold"/>
                <a:cs typeface="Roboto Mono SemiBold"/>
                <a:sym typeface="Roboto Mono SemiBold"/>
              </a:rPr>
              <a:t> Kyro (glowing orb) guides main character through which events to accept, reject, and approach carefully.</a:t>
            </a:r>
            <a:endParaRPr sz="1900">
              <a:solidFill>
                <a:schemeClr val="lt1"/>
              </a:solidFill>
              <a:latin typeface="Roboto Mono SemiBold"/>
              <a:ea typeface="Roboto Mono SemiBold"/>
              <a:cs typeface="Roboto Mono SemiBold"/>
              <a:sym typeface="Roboto Mono SemiBold"/>
            </a:endParaRPr>
          </a:p>
        </p:txBody>
      </p:sp>
      <p:sp>
        <p:nvSpPr>
          <p:cNvPr id="308" name="Google Shape;308;p36"/>
          <p:cNvSpPr txBox="1"/>
          <p:nvPr/>
        </p:nvSpPr>
        <p:spPr>
          <a:xfrm>
            <a:off x="3071100" y="509825"/>
            <a:ext cx="3001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MODERATE</a:t>
            </a:r>
            <a:r>
              <a:rPr b="1" lang="en" sz="2200">
                <a:solidFill>
                  <a:srgbClr val="4D6154"/>
                </a:solidFill>
                <a:latin typeface="Roboto Mono"/>
                <a:ea typeface="Roboto Mono"/>
                <a:cs typeface="Roboto Mono"/>
                <a:sym typeface="Roboto Mono"/>
              </a:rPr>
              <a:t> TASK</a:t>
            </a:r>
            <a:endParaRPr b="1" sz="2200">
              <a:solidFill>
                <a:srgbClr val="4D6154"/>
              </a:solidFill>
              <a:latin typeface="Roboto Mono"/>
              <a:ea typeface="Roboto Mono"/>
              <a:cs typeface="Roboto Mono"/>
              <a:sym typeface="Roboto Mono"/>
            </a:endParaRPr>
          </a:p>
        </p:txBody>
      </p:sp>
      <p:pic>
        <p:nvPicPr>
          <p:cNvPr id="309" name="Google Shape;309;p36"/>
          <p:cNvPicPr preferRelativeResize="0"/>
          <p:nvPr/>
        </p:nvPicPr>
        <p:blipFill>
          <a:blip r:embed="rId6">
            <a:alphaModFix amt="64000"/>
          </a:blip>
          <a:stretch>
            <a:fillRect/>
          </a:stretch>
        </p:blipFill>
        <p:spPr>
          <a:xfrm>
            <a:off x="-151225" y="3623925"/>
            <a:ext cx="698400" cy="698400"/>
          </a:xfrm>
          <a:prstGeom prst="rect">
            <a:avLst/>
          </a:prstGeom>
          <a:noFill/>
          <a:ln>
            <a:noFill/>
          </a:ln>
        </p:spPr>
      </p:pic>
      <p:pic>
        <p:nvPicPr>
          <p:cNvPr id="310" name="Google Shape;310;p36"/>
          <p:cNvPicPr preferRelativeResize="0"/>
          <p:nvPr/>
        </p:nvPicPr>
        <p:blipFill>
          <a:blip r:embed="rId6">
            <a:alphaModFix amt="64000"/>
          </a:blip>
          <a:stretch>
            <a:fillRect/>
          </a:stretch>
        </p:blipFill>
        <p:spPr>
          <a:xfrm>
            <a:off x="8510125" y="3623925"/>
            <a:ext cx="698400" cy="698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p:nvPr/>
        </p:nvSpPr>
        <p:spPr>
          <a:xfrm>
            <a:off x="1874850" y="1145250"/>
            <a:ext cx="5394300" cy="28530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37"/>
          <p:cNvSpPr txBox="1"/>
          <p:nvPr/>
        </p:nvSpPr>
        <p:spPr>
          <a:xfrm>
            <a:off x="1901850" y="1217250"/>
            <a:ext cx="5340300" cy="270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solidFill>
                  <a:schemeClr val="lt1"/>
                </a:solidFill>
                <a:latin typeface="Roboto Mono"/>
                <a:ea typeface="Roboto Mono"/>
                <a:cs typeface="Roboto Mono"/>
                <a:sym typeface="Roboto Mono"/>
              </a:rPr>
              <a:t>FIND PATTERNS IN THE ACTIVITIES + PEOPLE THAT BRING JOY</a:t>
            </a:r>
            <a:endParaRPr b="1" sz="4100">
              <a:solidFill>
                <a:schemeClr val="lt1"/>
              </a:solidFill>
              <a:latin typeface="Roboto Mono"/>
              <a:ea typeface="Roboto Mono"/>
              <a:cs typeface="Roboto Mono"/>
              <a:sym typeface="Roboto Mono"/>
            </a:endParaRPr>
          </a:p>
        </p:txBody>
      </p:sp>
      <p:sp>
        <p:nvSpPr>
          <p:cNvPr id="317" name="Google Shape;317;p37"/>
          <p:cNvSpPr txBox="1"/>
          <p:nvPr/>
        </p:nvSpPr>
        <p:spPr>
          <a:xfrm>
            <a:off x="2217150" y="4317675"/>
            <a:ext cx="4709700" cy="6618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rgbClr val="4D6154"/>
                </a:solidFill>
                <a:latin typeface="Roboto Mono"/>
                <a:ea typeface="Roboto Mono"/>
                <a:cs typeface="Roboto Mono"/>
                <a:sym typeface="Roboto Mono"/>
              </a:rPr>
              <a:t>TASK 3</a:t>
            </a:r>
            <a:endParaRPr b="1" sz="3100">
              <a:solidFill>
                <a:srgbClr val="4D6154"/>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8" title="IMG_8867_trees_10-25-2014_stanford_stadium-removebg-preview (1).png"/>
          <p:cNvPicPr preferRelativeResize="0"/>
          <p:nvPr/>
        </p:nvPicPr>
        <p:blipFill>
          <a:blip r:embed="rId3">
            <a:alphaModFix amt="61000"/>
          </a:blip>
          <a:stretch>
            <a:fillRect/>
          </a:stretch>
        </p:blipFill>
        <p:spPr>
          <a:xfrm>
            <a:off x="7485375" y="1758775"/>
            <a:ext cx="2394484" cy="3591725"/>
          </a:xfrm>
          <a:prstGeom prst="rect">
            <a:avLst/>
          </a:prstGeom>
          <a:noFill/>
          <a:ln>
            <a:noFill/>
          </a:ln>
        </p:spPr>
      </p:pic>
      <p:pic>
        <p:nvPicPr>
          <p:cNvPr id="323" name="Google Shape;323;p38" title="IMG_8867_trees_10-25-2014_stanford_stadium-removebg-preview (1).png"/>
          <p:cNvPicPr preferRelativeResize="0"/>
          <p:nvPr/>
        </p:nvPicPr>
        <p:blipFill>
          <a:blip r:embed="rId3">
            <a:alphaModFix amt="61000"/>
          </a:blip>
          <a:stretch>
            <a:fillRect/>
          </a:stretch>
        </p:blipFill>
        <p:spPr>
          <a:xfrm>
            <a:off x="-286975" y="1758775"/>
            <a:ext cx="2394484" cy="3591725"/>
          </a:xfrm>
          <a:prstGeom prst="rect">
            <a:avLst/>
          </a:prstGeom>
          <a:noFill/>
          <a:ln>
            <a:noFill/>
          </a:ln>
        </p:spPr>
      </p:pic>
      <p:pic>
        <p:nvPicPr>
          <p:cNvPr id="324" name="Google Shape;324;p38"/>
          <p:cNvPicPr preferRelativeResize="0"/>
          <p:nvPr/>
        </p:nvPicPr>
        <p:blipFill>
          <a:blip r:embed="rId4">
            <a:alphaModFix amt="58999"/>
          </a:blip>
          <a:stretch>
            <a:fillRect/>
          </a:stretch>
        </p:blipFill>
        <p:spPr>
          <a:xfrm rot="3215963">
            <a:off x="5815550" y="1533625"/>
            <a:ext cx="1153142" cy="863775"/>
          </a:xfrm>
          <a:prstGeom prst="rect">
            <a:avLst/>
          </a:prstGeom>
          <a:noFill/>
          <a:ln>
            <a:noFill/>
          </a:ln>
        </p:spPr>
      </p:pic>
      <p:pic>
        <p:nvPicPr>
          <p:cNvPr id="325" name="Google Shape;325;p38"/>
          <p:cNvPicPr preferRelativeResize="0"/>
          <p:nvPr/>
        </p:nvPicPr>
        <p:blipFill>
          <a:blip r:embed="rId4">
            <a:alphaModFix amt="58999"/>
          </a:blip>
          <a:stretch>
            <a:fillRect/>
          </a:stretch>
        </p:blipFill>
        <p:spPr>
          <a:xfrm rot="513105">
            <a:off x="2471950" y="1707975"/>
            <a:ext cx="1153143" cy="863775"/>
          </a:xfrm>
          <a:prstGeom prst="rect">
            <a:avLst/>
          </a:prstGeom>
          <a:noFill/>
          <a:ln>
            <a:noFill/>
          </a:ln>
        </p:spPr>
      </p:pic>
      <p:sp>
        <p:nvSpPr>
          <p:cNvPr id="326" name="Google Shape;326;p38"/>
          <p:cNvSpPr txBox="1"/>
          <p:nvPr/>
        </p:nvSpPr>
        <p:spPr>
          <a:xfrm>
            <a:off x="2396100" y="4471625"/>
            <a:ext cx="4351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TIMESTAMP: 01:14 - 01:28</a:t>
            </a:r>
            <a:endParaRPr b="1" sz="2200">
              <a:solidFill>
                <a:srgbClr val="4D6154"/>
              </a:solidFill>
              <a:latin typeface="Roboto Mono"/>
              <a:ea typeface="Roboto Mono"/>
              <a:cs typeface="Roboto Mono"/>
              <a:sym typeface="Roboto Mono"/>
            </a:endParaRPr>
          </a:p>
        </p:txBody>
      </p:sp>
      <p:sp>
        <p:nvSpPr>
          <p:cNvPr id="327" name="Google Shape;327;p38"/>
          <p:cNvSpPr/>
          <p:nvPr/>
        </p:nvSpPr>
        <p:spPr>
          <a:xfrm>
            <a:off x="821550" y="1182275"/>
            <a:ext cx="7500900" cy="31401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u="sng">
                <a:solidFill>
                  <a:schemeClr val="lt1"/>
                </a:solidFill>
                <a:latin typeface="Roboto Mono"/>
                <a:ea typeface="Roboto Mono"/>
                <a:cs typeface="Roboto Mono"/>
                <a:sym typeface="Roboto Mono"/>
              </a:rPr>
              <a:t>User goal:</a:t>
            </a:r>
            <a:r>
              <a:rPr lang="en" sz="1600">
                <a:solidFill>
                  <a:schemeClr val="lt1"/>
                </a:solidFill>
                <a:latin typeface="Roboto Mono SemiBold"/>
                <a:ea typeface="Roboto Mono SemiBold"/>
                <a:cs typeface="Roboto Mono SemiBold"/>
                <a:sym typeface="Roboto Mono SemiBold"/>
              </a:rPr>
              <a:t> User ends the period of burnout by </a:t>
            </a:r>
            <a:r>
              <a:rPr lang="en" sz="1600">
                <a:solidFill>
                  <a:schemeClr val="lt1"/>
                </a:solidFill>
                <a:latin typeface="Roboto Mono SemiBold"/>
                <a:ea typeface="Roboto Mono SemiBold"/>
                <a:cs typeface="Roboto Mono SemiBold"/>
                <a:sym typeface="Roboto Mono SemiBold"/>
              </a:rPr>
              <a:t>planning</a:t>
            </a:r>
            <a:r>
              <a:rPr lang="en" sz="1600">
                <a:solidFill>
                  <a:schemeClr val="lt1"/>
                </a:solidFill>
                <a:latin typeface="Roboto Mono SemiBold"/>
                <a:ea typeface="Roboto Mono SemiBold"/>
                <a:cs typeface="Roboto Mono SemiBold"/>
                <a:sym typeface="Roboto Mono SemiBold"/>
              </a:rPr>
              <a:t> the day based on activities/people who replenish their energy, based on the trends recognized over time.</a:t>
            </a:r>
            <a:endParaRPr sz="1600">
              <a:solidFill>
                <a:schemeClr val="lt1"/>
              </a:solidFill>
              <a:latin typeface="Roboto Mono SemiBold"/>
              <a:ea typeface="Roboto Mono SemiBold"/>
              <a:cs typeface="Roboto Mono SemiBold"/>
              <a:sym typeface="Roboto Mono SemiBold"/>
            </a:endParaRPr>
          </a:p>
          <a:p>
            <a:pPr indent="0" lvl="0" marL="0" rtl="0" algn="l">
              <a:lnSpc>
                <a:spcPct val="115000"/>
              </a:lnSpc>
              <a:spcBef>
                <a:spcPts val="1000"/>
              </a:spcBef>
              <a:spcAft>
                <a:spcPts val="0"/>
              </a:spcAft>
              <a:buNone/>
            </a:pPr>
            <a:r>
              <a:rPr b="1" lang="en" sz="1600" u="sng">
                <a:solidFill>
                  <a:schemeClr val="lt1"/>
                </a:solidFill>
                <a:latin typeface="Roboto Mono"/>
                <a:ea typeface="Roboto Mono"/>
                <a:cs typeface="Roboto Mono"/>
                <a:sym typeface="Roboto Mono"/>
              </a:rPr>
              <a:t>Why complex:</a:t>
            </a:r>
            <a:r>
              <a:rPr lang="en" sz="1600">
                <a:solidFill>
                  <a:schemeClr val="lt1"/>
                </a:solidFill>
                <a:latin typeface="Roboto Mono SemiBold"/>
                <a:ea typeface="Roboto Mono SemiBold"/>
                <a:cs typeface="Roboto Mono SemiBold"/>
                <a:sym typeface="Roboto Mono SemiBold"/>
              </a:rPr>
              <a:t> This </a:t>
            </a:r>
            <a:r>
              <a:rPr i="1" lang="en" sz="1600">
                <a:solidFill>
                  <a:schemeClr val="lt1"/>
                </a:solidFill>
                <a:latin typeface="Roboto Mono SemiBold"/>
                <a:ea typeface="Roboto Mono SemiBold"/>
                <a:cs typeface="Roboto Mono SemiBold"/>
                <a:sym typeface="Roboto Mono SemiBold"/>
              </a:rPr>
              <a:t>optional feature</a:t>
            </a:r>
            <a:r>
              <a:rPr lang="en" sz="1600">
                <a:solidFill>
                  <a:schemeClr val="lt1"/>
                </a:solidFill>
                <a:latin typeface="Roboto Mono SemiBold"/>
                <a:ea typeface="Roboto Mono SemiBold"/>
                <a:cs typeface="Roboto Mono SemiBold"/>
                <a:sym typeface="Roboto Mono SemiBold"/>
              </a:rPr>
              <a:t> shows trends developed from data collected on the user after a long time (for accuracy). </a:t>
            </a:r>
            <a:r>
              <a:rPr lang="en" sz="1600">
                <a:solidFill>
                  <a:schemeClr val="lt1"/>
                </a:solidFill>
                <a:latin typeface="Roboto Mono SemiBold"/>
                <a:ea typeface="Roboto Mono SemiBold"/>
                <a:cs typeface="Roboto Mono SemiBold"/>
                <a:sym typeface="Roboto Mono SemiBold"/>
              </a:rPr>
              <a:t>Only interested, long-term, consistent users will pursue these insights, and fewer will act on them.</a:t>
            </a:r>
            <a:endParaRPr sz="1600">
              <a:solidFill>
                <a:schemeClr val="lt1"/>
              </a:solidFill>
              <a:latin typeface="Roboto Mono SemiBold"/>
              <a:ea typeface="Roboto Mono SemiBold"/>
              <a:cs typeface="Roboto Mono SemiBold"/>
              <a:sym typeface="Roboto Mono SemiBold"/>
            </a:endParaRPr>
          </a:p>
          <a:p>
            <a:pPr indent="0" lvl="0" marL="0" rtl="0" algn="l">
              <a:lnSpc>
                <a:spcPct val="115000"/>
              </a:lnSpc>
              <a:spcBef>
                <a:spcPts val="1000"/>
              </a:spcBef>
              <a:spcAft>
                <a:spcPts val="0"/>
              </a:spcAft>
              <a:buNone/>
            </a:pPr>
            <a:r>
              <a:rPr b="1" lang="en" sz="1600" u="sng">
                <a:solidFill>
                  <a:schemeClr val="lt1"/>
                </a:solidFill>
                <a:latin typeface="Roboto Mono"/>
                <a:ea typeface="Roboto Mono"/>
                <a:cs typeface="Roboto Mono"/>
                <a:sym typeface="Roboto Mono"/>
              </a:rPr>
              <a:t>Scene in video:</a:t>
            </a:r>
            <a:r>
              <a:rPr lang="en" sz="1600">
                <a:solidFill>
                  <a:schemeClr val="lt1"/>
                </a:solidFill>
                <a:latin typeface="Roboto Mono SemiBold"/>
                <a:ea typeface="Roboto Mono SemiBold"/>
                <a:cs typeface="Roboto Mono SemiBold"/>
                <a:sym typeface="Roboto Mono SemiBold"/>
              </a:rPr>
              <a:t> Main character gains an insight on who she tends to have fun with and spends time with this person who adds to her energy instead of draining it.</a:t>
            </a:r>
            <a:endParaRPr sz="1600">
              <a:solidFill>
                <a:schemeClr val="lt1"/>
              </a:solidFill>
              <a:latin typeface="Roboto Mono SemiBold"/>
              <a:ea typeface="Roboto Mono SemiBold"/>
              <a:cs typeface="Roboto Mono SemiBold"/>
              <a:sym typeface="Roboto Mono SemiBold"/>
            </a:endParaRPr>
          </a:p>
        </p:txBody>
      </p:sp>
      <p:sp>
        <p:nvSpPr>
          <p:cNvPr id="328" name="Google Shape;328;p38"/>
          <p:cNvSpPr txBox="1"/>
          <p:nvPr/>
        </p:nvSpPr>
        <p:spPr>
          <a:xfrm>
            <a:off x="3071100" y="509825"/>
            <a:ext cx="3001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4D6154"/>
                </a:solidFill>
                <a:latin typeface="Roboto Mono"/>
                <a:ea typeface="Roboto Mono"/>
                <a:cs typeface="Roboto Mono"/>
                <a:sym typeface="Roboto Mono"/>
              </a:rPr>
              <a:t>COMPLEX </a:t>
            </a:r>
            <a:r>
              <a:rPr b="1" lang="en" sz="2200">
                <a:solidFill>
                  <a:srgbClr val="4D6154"/>
                </a:solidFill>
                <a:latin typeface="Roboto Mono"/>
                <a:ea typeface="Roboto Mono"/>
                <a:cs typeface="Roboto Mono"/>
                <a:sym typeface="Roboto Mono"/>
              </a:rPr>
              <a:t>TASK</a:t>
            </a:r>
            <a:endParaRPr b="1" sz="2200">
              <a:solidFill>
                <a:srgbClr val="4D6154"/>
              </a:solidFill>
              <a:latin typeface="Roboto Mono"/>
              <a:ea typeface="Roboto Mono"/>
              <a:cs typeface="Roboto Mono"/>
              <a:sym typeface="Roboto Mono"/>
            </a:endParaRPr>
          </a:p>
        </p:txBody>
      </p:sp>
      <p:pic>
        <p:nvPicPr>
          <p:cNvPr id="329" name="Google Shape;329;p38"/>
          <p:cNvPicPr preferRelativeResize="0"/>
          <p:nvPr/>
        </p:nvPicPr>
        <p:blipFill>
          <a:blip r:embed="rId5">
            <a:alphaModFix amt="64000"/>
          </a:blip>
          <a:stretch>
            <a:fillRect/>
          </a:stretch>
        </p:blipFill>
        <p:spPr>
          <a:xfrm>
            <a:off x="-151225" y="3623925"/>
            <a:ext cx="698400" cy="698400"/>
          </a:xfrm>
          <a:prstGeom prst="rect">
            <a:avLst/>
          </a:prstGeom>
          <a:noFill/>
          <a:ln>
            <a:noFill/>
          </a:ln>
        </p:spPr>
      </p:pic>
      <p:pic>
        <p:nvPicPr>
          <p:cNvPr id="330" name="Google Shape;330;p38"/>
          <p:cNvPicPr preferRelativeResize="0"/>
          <p:nvPr/>
        </p:nvPicPr>
        <p:blipFill>
          <a:blip r:embed="rId5">
            <a:alphaModFix amt="64000"/>
          </a:blip>
          <a:stretch>
            <a:fillRect/>
          </a:stretch>
        </p:blipFill>
        <p:spPr>
          <a:xfrm>
            <a:off x="8495550" y="3623925"/>
            <a:ext cx="698400" cy="69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nvSpPr>
        <p:spPr>
          <a:xfrm>
            <a:off x="58775" y="2002200"/>
            <a:ext cx="91440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200">
                <a:solidFill>
                  <a:schemeClr val="dk1"/>
                </a:solidFill>
                <a:latin typeface="Roboto Mono"/>
                <a:ea typeface="Roboto Mono"/>
                <a:cs typeface="Roboto Mono"/>
                <a:sym typeface="Roboto Mono"/>
              </a:rPr>
              <a:t>STORYBOARDS</a:t>
            </a:r>
            <a:endParaRPr b="1" sz="6200">
              <a:solidFill>
                <a:schemeClr val="dk1"/>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nvSpPr>
        <p:spPr>
          <a:xfrm>
            <a:off x="7772877" y="4765200"/>
            <a:ext cx="1371000" cy="378300"/>
          </a:xfrm>
          <a:prstGeom prst="rect">
            <a:avLst/>
          </a:prstGeom>
          <a:solidFill>
            <a:srgbClr val="4D6154"/>
          </a:solidFill>
          <a:ln cap="flat" cmpd="sng" w="28575">
            <a:solidFill>
              <a:schemeClr val="lt1"/>
            </a:solidFill>
            <a:prstDash val="solid"/>
            <a:round/>
            <a:headEnd len="sm" w="sm" type="none"/>
            <a:tailEnd len="sm" w="sm" type="none"/>
          </a:ln>
        </p:spPr>
        <p:txBody>
          <a:bodyPr anchorCtr="0" anchor="t" bIns="77500" lIns="77500" spcFirstLastPara="1" rIns="77500" wrap="square" tIns="77500">
            <a:spAutoFit/>
          </a:bodyPr>
          <a:lstStyle/>
          <a:p>
            <a:pPr indent="0" lvl="0" marL="0" rtl="0" algn="ctr">
              <a:spcBef>
                <a:spcPts val="0"/>
              </a:spcBef>
              <a:spcAft>
                <a:spcPts val="0"/>
              </a:spcAft>
              <a:buNone/>
            </a:pPr>
            <a:r>
              <a:rPr b="1" lang="en" sz="1441">
                <a:solidFill>
                  <a:schemeClr val="lt1"/>
                </a:solidFill>
                <a:latin typeface="Roboto Mono"/>
                <a:ea typeface="Roboto Mono"/>
                <a:cs typeface="Roboto Mono"/>
                <a:sym typeface="Roboto Mono"/>
              </a:rPr>
              <a:t>EXPOSITION</a:t>
            </a:r>
            <a:endParaRPr b="1" sz="1441">
              <a:solidFill>
                <a:schemeClr val="lt1"/>
              </a:solidFill>
              <a:latin typeface="Roboto Mono"/>
              <a:ea typeface="Roboto Mono"/>
              <a:cs typeface="Roboto Mono"/>
              <a:sym typeface="Roboto Mono"/>
            </a:endParaRPr>
          </a:p>
        </p:txBody>
      </p:sp>
      <p:pic>
        <p:nvPicPr>
          <p:cNvPr id="341" name="Google Shape;341;p40" title="IMG_1279.jpg"/>
          <p:cNvPicPr preferRelativeResize="0"/>
          <p:nvPr/>
        </p:nvPicPr>
        <p:blipFill>
          <a:blip r:embed="rId4">
            <a:alphaModFix/>
          </a:blip>
          <a:stretch>
            <a:fillRect/>
          </a:stretch>
        </p:blipFill>
        <p:spPr>
          <a:xfrm>
            <a:off x="152400" y="152400"/>
            <a:ext cx="3977313" cy="4838701"/>
          </a:xfrm>
          <a:prstGeom prst="rect">
            <a:avLst/>
          </a:prstGeom>
          <a:noFill/>
          <a:ln>
            <a:noFill/>
          </a:ln>
        </p:spPr>
      </p:pic>
      <p:pic>
        <p:nvPicPr>
          <p:cNvPr id="342" name="Google Shape;342;p40" title="IMG_5BC94313A1D1-1.jpeg"/>
          <p:cNvPicPr preferRelativeResize="0"/>
          <p:nvPr/>
        </p:nvPicPr>
        <p:blipFill>
          <a:blip r:embed="rId5">
            <a:alphaModFix/>
          </a:blip>
          <a:stretch>
            <a:fillRect/>
          </a:stretch>
        </p:blipFill>
        <p:spPr>
          <a:xfrm>
            <a:off x="4282113" y="152400"/>
            <a:ext cx="4055531" cy="44603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nvSpPr>
        <p:spPr>
          <a:xfrm>
            <a:off x="7068626" y="4765200"/>
            <a:ext cx="2075400" cy="378300"/>
          </a:xfrm>
          <a:prstGeom prst="rect">
            <a:avLst/>
          </a:prstGeom>
          <a:solidFill>
            <a:srgbClr val="4D6154"/>
          </a:solidFill>
          <a:ln cap="flat" cmpd="sng" w="28575">
            <a:solidFill>
              <a:schemeClr val="lt1"/>
            </a:solidFill>
            <a:prstDash val="solid"/>
            <a:round/>
            <a:headEnd len="sm" w="sm" type="none"/>
            <a:tailEnd len="sm" w="sm" type="none"/>
          </a:ln>
        </p:spPr>
        <p:txBody>
          <a:bodyPr anchorCtr="0" anchor="t" bIns="77500" lIns="77500" spcFirstLastPara="1" rIns="77500" wrap="square" tIns="77500">
            <a:spAutoFit/>
          </a:bodyPr>
          <a:lstStyle/>
          <a:p>
            <a:pPr indent="0" lvl="0" marL="0" rtl="0" algn="ctr">
              <a:spcBef>
                <a:spcPts val="0"/>
              </a:spcBef>
              <a:spcAft>
                <a:spcPts val="0"/>
              </a:spcAft>
              <a:buNone/>
            </a:pPr>
            <a:r>
              <a:rPr b="1" lang="en" sz="1441">
                <a:solidFill>
                  <a:schemeClr val="lt1"/>
                </a:solidFill>
                <a:latin typeface="Roboto Mono"/>
                <a:ea typeface="Roboto Mono"/>
                <a:cs typeface="Roboto Mono"/>
                <a:sym typeface="Roboto Mono"/>
              </a:rPr>
              <a:t>CONFLICT + CLIMAX</a:t>
            </a:r>
            <a:endParaRPr b="1" sz="1441">
              <a:solidFill>
                <a:schemeClr val="lt1"/>
              </a:solidFill>
              <a:latin typeface="Roboto Mono"/>
              <a:ea typeface="Roboto Mono"/>
              <a:cs typeface="Roboto Mono"/>
              <a:sym typeface="Roboto Mono"/>
            </a:endParaRPr>
          </a:p>
        </p:txBody>
      </p:sp>
      <p:pic>
        <p:nvPicPr>
          <p:cNvPr id="348" name="Google Shape;348;p41" title="Note Oct 15, 2026.jpeg"/>
          <p:cNvPicPr preferRelativeResize="0"/>
          <p:nvPr/>
        </p:nvPicPr>
        <p:blipFill>
          <a:blip r:embed="rId3">
            <a:alphaModFix/>
          </a:blip>
          <a:stretch>
            <a:fillRect/>
          </a:stretch>
        </p:blipFill>
        <p:spPr>
          <a:xfrm>
            <a:off x="2346275" y="199250"/>
            <a:ext cx="4005856"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p:nvPr/>
        </p:nvSpPr>
        <p:spPr>
          <a:xfrm flipH="1">
            <a:off x="5516126" y="2175425"/>
            <a:ext cx="3306528" cy="254944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D6154"/>
              </a:solidFill>
            </a:endParaRPr>
          </a:p>
        </p:txBody>
      </p:sp>
      <p:sp>
        <p:nvSpPr>
          <p:cNvPr id="74" name="Google Shape;74;p15"/>
          <p:cNvSpPr/>
          <p:nvPr/>
        </p:nvSpPr>
        <p:spPr>
          <a:xfrm>
            <a:off x="321339" y="2175425"/>
            <a:ext cx="3306528" cy="2549448"/>
          </a:xfrm>
          <a:prstGeom prst="flowChartDocumen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5"/>
          <p:cNvSpPr txBox="1"/>
          <p:nvPr/>
        </p:nvSpPr>
        <p:spPr>
          <a:xfrm>
            <a:off x="364800" y="1089463"/>
            <a:ext cx="84144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200">
                <a:solidFill>
                  <a:schemeClr val="dk1"/>
                </a:solidFill>
                <a:latin typeface="Roboto Mono"/>
                <a:ea typeface="Roboto Mono"/>
                <a:cs typeface="Roboto Mono"/>
                <a:sym typeface="Roboto Mono"/>
              </a:rPr>
              <a:t>Emotional scheduling that syncs your outer world to your inner world.</a:t>
            </a:r>
            <a:endParaRPr b="1" i="1" sz="2200">
              <a:solidFill>
                <a:schemeClr val="dk1"/>
              </a:solidFill>
              <a:latin typeface="Roboto Mono"/>
              <a:ea typeface="Roboto Mono"/>
              <a:cs typeface="Roboto Mono"/>
              <a:sym typeface="Roboto Mono"/>
            </a:endParaRPr>
          </a:p>
        </p:txBody>
      </p:sp>
      <p:sp>
        <p:nvSpPr>
          <p:cNvPr id="76" name="Google Shape;76;p15"/>
          <p:cNvSpPr txBox="1"/>
          <p:nvPr/>
        </p:nvSpPr>
        <p:spPr>
          <a:xfrm>
            <a:off x="370350" y="2409450"/>
            <a:ext cx="32085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Roboto Mono"/>
                <a:ea typeface="Roboto Mono"/>
                <a:cs typeface="Roboto Mono"/>
                <a:sym typeface="Roboto Mono"/>
              </a:rPr>
              <a:t>‘Kyro’ is a play on “kairos,” the ancient Greek word for the right or opportune moment</a:t>
            </a:r>
            <a:r>
              <a:rPr lang="en" sz="1500">
                <a:solidFill>
                  <a:schemeClr val="lt1"/>
                </a:solidFill>
                <a:latin typeface="Roboto Mono"/>
                <a:ea typeface="Roboto Mono"/>
                <a:cs typeface="Roboto Mono"/>
                <a:sym typeface="Roboto Mono"/>
              </a:rPr>
              <a:t>, hinting towards emotional timing and intuition. </a:t>
            </a:r>
            <a:endParaRPr sz="1500">
              <a:solidFill>
                <a:schemeClr val="lt1"/>
              </a:solidFill>
              <a:latin typeface="Roboto Mono"/>
              <a:ea typeface="Roboto Mono"/>
              <a:cs typeface="Roboto Mono"/>
              <a:sym typeface="Roboto Mono"/>
            </a:endParaRPr>
          </a:p>
        </p:txBody>
      </p:sp>
      <p:sp>
        <p:nvSpPr>
          <p:cNvPr id="77" name="Google Shape;77;p15"/>
          <p:cNvSpPr txBox="1"/>
          <p:nvPr/>
        </p:nvSpPr>
        <p:spPr>
          <a:xfrm>
            <a:off x="3909150" y="280425"/>
            <a:ext cx="1325700" cy="585000"/>
          </a:xfrm>
          <a:prstGeom prst="rect">
            <a:avLst/>
          </a:prstGeom>
          <a:solidFill>
            <a:srgbClr val="4D6154"/>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KYRO</a:t>
            </a:r>
            <a:endParaRPr b="1" sz="2600">
              <a:solidFill>
                <a:schemeClr val="lt1"/>
              </a:solidFill>
              <a:latin typeface="Roboto Mono"/>
              <a:ea typeface="Roboto Mono"/>
              <a:cs typeface="Roboto Mono"/>
              <a:sym typeface="Roboto Mono"/>
            </a:endParaRPr>
          </a:p>
        </p:txBody>
      </p:sp>
      <p:pic>
        <p:nvPicPr>
          <p:cNvPr id="78" name="Google Shape;78;p15"/>
          <p:cNvPicPr preferRelativeResize="0"/>
          <p:nvPr/>
        </p:nvPicPr>
        <p:blipFill>
          <a:blip r:embed="rId3">
            <a:alphaModFix amt="58999"/>
          </a:blip>
          <a:stretch>
            <a:fillRect/>
          </a:stretch>
        </p:blipFill>
        <p:spPr>
          <a:xfrm>
            <a:off x="3527812" y="2175437"/>
            <a:ext cx="2107500" cy="2107524"/>
          </a:xfrm>
          <a:prstGeom prst="rect">
            <a:avLst/>
          </a:prstGeom>
          <a:noFill/>
          <a:ln>
            <a:noFill/>
          </a:ln>
        </p:spPr>
      </p:pic>
      <p:sp>
        <p:nvSpPr>
          <p:cNvPr id="79" name="Google Shape;79;p15"/>
          <p:cNvSpPr txBox="1"/>
          <p:nvPr/>
        </p:nvSpPr>
        <p:spPr>
          <a:xfrm>
            <a:off x="5669400" y="2347800"/>
            <a:ext cx="30000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D6154"/>
                </a:solidFill>
                <a:latin typeface="Roboto Mono"/>
                <a:ea typeface="Roboto Mono"/>
                <a:cs typeface="Roboto Mono"/>
                <a:sym typeface="Roboto Mono"/>
              </a:rPr>
              <a:t>It reflects our belief that emotional well-being isn’t just about managing time, but about </a:t>
            </a:r>
            <a:r>
              <a:rPr b="1" lang="en">
                <a:solidFill>
                  <a:srgbClr val="4D6154"/>
                </a:solidFill>
                <a:latin typeface="Roboto Mono"/>
                <a:ea typeface="Roboto Mono"/>
                <a:cs typeface="Roboto Mono"/>
                <a:sym typeface="Roboto Mono"/>
              </a:rPr>
              <a:t>making time meaningful and aligning schedules with emotional balance</a:t>
            </a:r>
            <a:r>
              <a:rPr lang="en">
                <a:solidFill>
                  <a:srgbClr val="4D6154"/>
                </a:solidFill>
                <a:latin typeface="Roboto Mono"/>
                <a:ea typeface="Roboto Mono"/>
                <a:cs typeface="Roboto Mono"/>
                <a:sym typeface="Roboto Mono"/>
              </a:rPr>
              <a:t>.</a:t>
            </a:r>
            <a:endParaRPr>
              <a:solidFill>
                <a:srgbClr val="4D615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nvSpPr>
        <p:spPr>
          <a:xfrm>
            <a:off x="7544879" y="4765200"/>
            <a:ext cx="1599000" cy="378300"/>
          </a:xfrm>
          <a:prstGeom prst="rect">
            <a:avLst/>
          </a:prstGeom>
          <a:solidFill>
            <a:srgbClr val="4D6154"/>
          </a:solidFill>
          <a:ln cap="flat" cmpd="sng" w="28575">
            <a:solidFill>
              <a:schemeClr val="lt1"/>
            </a:solidFill>
            <a:prstDash val="solid"/>
            <a:round/>
            <a:headEnd len="sm" w="sm" type="none"/>
            <a:tailEnd len="sm" w="sm" type="none"/>
          </a:ln>
        </p:spPr>
        <p:txBody>
          <a:bodyPr anchorCtr="0" anchor="t" bIns="77500" lIns="77500" spcFirstLastPara="1" rIns="77500" wrap="square" tIns="77500">
            <a:spAutoFit/>
          </a:bodyPr>
          <a:lstStyle/>
          <a:p>
            <a:pPr indent="0" lvl="0" marL="0" rtl="0" algn="ctr">
              <a:spcBef>
                <a:spcPts val="0"/>
              </a:spcBef>
              <a:spcAft>
                <a:spcPts val="0"/>
              </a:spcAft>
              <a:buNone/>
            </a:pPr>
            <a:r>
              <a:rPr b="1" lang="en" sz="1441">
                <a:solidFill>
                  <a:schemeClr val="lt1"/>
                </a:solidFill>
                <a:latin typeface="Roboto Mono"/>
                <a:ea typeface="Roboto Mono"/>
                <a:cs typeface="Roboto Mono"/>
                <a:sym typeface="Roboto Mono"/>
              </a:rPr>
              <a:t>RESOLUTION</a:t>
            </a:r>
            <a:endParaRPr b="1" sz="1441">
              <a:solidFill>
                <a:schemeClr val="lt1"/>
              </a:solidFill>
              <a:latin typeface="Roboto Mono"/>
              <a:ea typeface="Roboto Mono"/>
              <a:cs typeface="Roboto Mono"/>
              <a:sym typeface="Roboto Mono"/>
            </a:endParaRPr>
          </a:p>
        </p:txBody>
      </p:sp>
      <p:pic>
        <p:nvPicPr>
          <p:cNvPr id="354" name="Google Shape;354;p42" title="Screenshot 2025-10-16 at 11.54.56 PM.png"/>
          <p:cNvPicPr preferRelativeResize="0"/>
          <p:nvPr/>
        </p:nvPicPr>
        <p:blipFill rotWithShape="1">
          <a:blip r:embed="rId3">
            <a:alphaModFix/>
          </a:blip>
          <a:srcRect b="0" l="970" r="0" t="0"/>
          <a:stretch/>
        </p:blipFill>
        <p:spPr>
          <a:xfrm>
            <a:off x="388075" y="32250"/>
            <a:ext cx="6867400" cy="507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3"/>
          <p:cNvPicPr preferRelativeResize="0"/>
          <p:nvPr/>
        </p:nvPicPr>
        <p:blipFill>
          <a:blip r:embed="rId3">
            <a:alphaModFix/>
          </a:blip>
          <a:stretch>
            <a:fillRect/>
          </a:stretch>
        </p:blipFill>
        <p:spPr>
          <a:xfrm>
            <a:off x="4539575" y="222400"/>
            <a:ext cx="3179133" cy="4768700"/>
          </a:xfrm>
          <a:prstGeom prst="rect">
            <a:avLst/>
          </a:prstGeom>
          <a:noFill/>
          <a:ln>
            <a:noFill/>
          </a:ln>
        </p:spPr>
      </p:pic>
      <p:pic>
        <p:nvPicPr>
          <p:cNvPr id="360" name="Google Shape;360;p43" title="Screenshot 2025-10-16 at 10.28.15 PM.png"/>
          <p:cNvPicPr preferRelativeResize="0"/>
          <p:nvPr/>
        </p:nvPicPr>
        <p:blipFill>
          <a:blip r:embed="rId4">
            <a:alphaModFix/>
          </a:blip>
          <a:stretch>
            <a:fillRect/>
          </a:stretch>
        </p:blipFill>
        <p:spPr>
          <a:xfrm>
            <a:off x="222950" y="222400"/>
            <a:ext cx="4008578" cy="4768698"/>
          </a:xfrm>
          <a:prstGeom prst="rect">
            <a:avLst/>
          </a:prstGeom>
          <a:noFill/>
          <a:ln>
            <a:noFill/>
          </a:ln>
        </p:spPr>
      </p:pic>
      <p:sp>
        <p:nvSpPr>
          <p:cNvPr id="361" name="Google Shape;361;p43"/>
          <p:cNvSpPr txBox="1"/>
          <p:nvPr/>
        </p:nvSpPr>
        <p:spPr>
          <a:xfrm>
            <a:off x="7882651" y="4765200"/>
            <a:ext cx="1261500" cy="378300"/>
          </a:xfrm>
          <a:prstGeom prst="rect">
            <a:avLst/>
          </a:prstGeom>
          <a:solidFill>
            <a:srgbClr val="4D6154"/>
          </a:solidFill>
          <a:ln cap="flat" cmpd="sng" w="28575">
            <a:solidFill>
              <a:schemeClr val="lt1"/>
            </a:solidFill>
            <a:prstDash val="solid"/>
            <a:round/>
            <a:headEnd len="sm" w="sm" type="none"/>
            <a:tailEnd len="sm" w="sm" type="none"/>
          </a:ln>
        </p:spPr>
        <p:txBody>
          <a:bodyPr anchorCtr="0" anchor="t" bIns="77500" lIns="77500" spcFirstLastPara="1" rIns="77500" wrap="square" tIns="77500">
            <a:spAutoFit/>
          </a:bodyPr>
          <a:lstStyle/>
          <a:p>
            <a:pPr indent="0" lvl="0" marL="0" rtl="0" algn="ctr">
              <a:spcBef>
                <a:spcPts val="0"/>
              </a:spcBef>
              <a:spcAft>
                <a:spcPts val="0"/>
              </a:spcAft>
              <a:buNone/>
            </a:pPr>
            <a:r>
              <a:rPr b="1" lang="en" sz="1441">
                <a:solidFill>
                  <a:schemeClr val="lt1"/>
                </a:solidFill>
                <a:latin typeface="Roboto Mono"/>
                <a:ea typeface="Roboto Mono"/>
                <a:cs typeface="Roboto Mono"/>
                <a:sym typeface="Roboto Mono"/>
              </a:rPr>
              <a:t>CONCLUSION</a:t>
            </a:r>
            <a:endParaRPr b="1" sz="1441">
              <a:solidFill>
                <a:schemeClr val="lt1"/>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p:nvPr/>
        </p:nvSpPr>
        <p:spPr>
          <a:xfrm>
            <a:off x="374925" y="233050"/>
            <a:ext cx="8481300" cy="4701600"/>
          </a:xfrm>
          <a:prstGeom prst="rect">
            <a:avLst/>
          </a:prstGeom>
          <a:solidFill>
            <a:srgbClr val="4D6154"/>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CS 147 Fall 2025 - Team BAGG&#10;Amesha B., Gil S., Gabriella U., Bennie N.&#10;Song - Suddenly I See by KT Tunstall &#10;We do not own the rights to this music." id="367" name="Google Shape;367;p44" title="Kyro - Plan Your Day By How It Feels, Not How It Looks">
            <a:hlinkClick r:id="rId3"/>
          </p:cNvPr>
          <p:cNvPicPr preferRelativeResize="0"/>
          <p:nvPr/>
        </p:nvPicPr>
        <p:blipFill>
          <a:blip r:embed="rId4">
            <a:alphaModFix/>
          </a:blip>
          <a:stretch>
            <a:fillRect/>
          </a:stretch>
        </p:blipFill>
        <p:spPr>
          <a:xfrm>
            <a:off x="1064038" y="417275"/>
            <a:ext cx="7103086" cy="3995475"/>
          </a:xfrm>
          <a:prstGeom prst="rect">
            <a:avLst/>
          </a:prstGeom>
          <a:noFill/>
          <a:ln>
            <a:noFill/>
          </a:ln>
        </p:spPr>
      </p:pic>
      <p:sp>
        <p:nvSpPr>
          <p:cNvPr id="368" name="Google Shape;368;p44">
            <a:hlinkClick r:id="rId5"/>
          </p:cNvPr>
          <p:cNvSpPr/>
          <p:nvPr/>
        </p:nvSpPr>
        <p:spPr>
          <a:xfrm>
            <a:off x="2236350" y="4493925"/>
            <a:ext cx="4671300" cy="624300"/>
          </a:xfrm>
          <a:prstGeom prst="rect">
            <a:avLst/>
          </a:prstGeom>
          <a:solidFill>
            <a:srgbClr val="FFFFFF"/>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4D6154"/>
                </a:solidFill>
                <a:latin typeface="Roboto Mono"/>
                <a:ea typeface="Roboto Mono"/>
                <a:cs typeface="Roboto Mono"/>
                <a:sym typeface="Roboto Mono"/>
              </a:rPr>
              <a:t>KYRO</a:t>
            </a:r>
            <a:endParaRPr b="1" sz="2600">
              <a:solidFill>
                <a:srgbClr val="4D6154"/>
              </a:solidFill>
              <a:latin typeface="Roboto Mono"/>
              <a:ea typeface="Roboto Mono"/>
              <a:cs typeface="Roboto Mono"/>
              <a:sym typeface="Roboto Mono"/>
            </a:endParaRPr>
          </a:p>
          <a:p>
            <a:pPr indent="0" lvl="0" marL="0" rtl="0" algn="ctr">
              <a:spcBef>
                <a:spcPts val="0"/>
              </a:spcBef>
              <a:spcAft>
                <a:spcPts val="0"/>
              </a:spcAft>
              <a:buNone/>
            </a:pPr>
            <a:r>
              <a:rPr b="1" lang="en" sz="1200" u="sng">
                <a:solidFill>
                  <a:srgbClr val="4D6154"/>
                </a:solidFill>
                <a:latin typeface="Roboto Mono"/>
                <a:ea typeface="Roboto Mono"/>
                <a:cs typeface="Roboto Mono"/>
                <a:sym typeface="Roboto Mono"/>
              </a:rPr>
              <a:t>https://www.youtube.com/watch?v=qdsYI2bFyH0</a:t>
            </a:r>
            <a:endParaRPr b="1" sz="200" u="sng">
              <a:solidFill>
                <a:srgbClr val="4D6154"/>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nvSpPr>
        <p:spPr>
          <a:xfrm>
            <a:off x="751800" y="1245225"/>
            <a:ext cx="76404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900">
                <a:solidFill>
                  <a:schemeClr val="dk1"/>
                </a:solidFill>
                <a:latin typeface="Roboto Mono"/>
                <a:ea typeface="Roboto Mono"/>
                <a:cs typeface="Roboto Mono"/>
                <a:sym typeface="Roboto Mono"/>
              </a:rPr>
              <a:t>THANK YOU!</a:t>
            </a:r>
            <a:endParaRPr b="1" sz="4900">
              <a:solidFill>
                <a:schemeClr val="dk1"/>
              </a:solidFill>
              <a:latin typeface="Roboto Mono"/>
              <a:ea typeface="Roboto Mono"/>
              <a:cs typeface="Roboto Mono"/>
              <a:sym typeface="Roboto Mono"/>
            </a:endParaRPr>
          </a:p>
        </p:txBody>
      </p:sp>
      <p:pic>
        <p:nvPicPr>
          <p:cNvPr id="374" name="Google Shape;374;p45" title="BennieNkwantabisa.jpg"/>
          <p:cNvPicPr preferRelativeResize="0"/>
          <p:nvPr/>
        </p:nvPicPr>
        <p:blipFill rotWithShape="1">
          <a:blip r:embed="rId3">
            <a:alphaModFix/>
          </a:blip>
          <a:srcRect b="8668" l="0" r="0" t="27167"/>
          <a:stretch/>
        </p:blipFill>
        <p:spPr>
          <a:xfrm>
            <a:off x="2630356" y="2303958"/>
            <a:ext cx="1907100" cy="1844100"/>
          </a:xfrm>
          <a:prstGeom prst="ellipse">
            <a:avLst/>
          </a:prstGeom>
          <a:noFill/>
          <a:ln>
            <a:noFill/>
          </a:ln>
        </p:spPr>
      </p:pic>
      <p:pic>
        <p:nvPicPr>
          <p:cNvPr id="375" name="Google Shape;375;p45" title="gil_silva.jpeg"/>
          <p:cNvPicPr preferRelativeResize="0"/>
          <p:nvPr/>
        </p:nvPicPr>
        <p:blipFill rotWithShape="1">
          <a:blip r:embed="rId4">
            <a:alphaModFix/>
          </a:blip>
          <a:srcRect b="0" l="13337" r="13337" t="8617"/>
          <a:stretch/>
        </p:blipFill>
        <p:spPr>
          <a:xfrm>
            <a:off x="615248" y="2277160"/>
            <a:ext cx="1850400" cy="1844100"/>
          </a:xfrm>
          <a:prstGeom prst="ellipse">
            <a:avLst/>
          </a:prstGeom>
          <a:noFill/>
          <a:ln>
            <a:noFill/>
          </a:ln>
        </p:spPr>
      </p:pic>
      <p:pic>
        <p:nvPicPr>
          <p:cNvPr id="376" name="Google Shape;376;p45" title="JHR_Ugwonali_694_PRINT.jpg"/>
          <p:cNvPicPr preferRelativeResize="0"/>
          <p:nvPr/>
        </p:nvPicPr>
        <p:blipFill rotWithShape="1">
          <a:blip r:embed="rId5">
            <a:alphaModFix/>
          </a:blip>
          <a:srcRect b="0" l="17711" r="12641" t="0"/>
          <a:stretch/>
        </p:blipFill>
        <p:spPr>
          <a:xfrm>
            <a:off x="4657529" y="2277165"/>
            <a:ext cx="1850400" cy="1897800"/>
          </a:xfrm>
          <a:prstGeom prst="ellipse">
            <a:avLst/>
          </a:prstGeom>
          <a:noFill/>
          <a:ln>
            <a:noFill/>
          </a:ln>
        </p:spPr>
      </p:pic>
      <p:pic>
        <p:nvPicPr>
          <p:cNvPr id="377" name="Google Shape;377;p45"/>
          <p:cNvPicPr preferRelativeResize="0"/>
          <p:nvPr/>
        </p:nvPicPr>
        <p:blipFill>
          <a:blip r:embed="rId6">
            <a:alphaModFix/>
          </a:blip>
          <a:stretch>
            <a:fillRect/>
          </a:stretch>
        </p:blipFill>
        <p:spPr>
          <a:xfrm>
            <a:off x="6621644" y="2245751"/>
            <a:ext cx="1907100" cy="1907100"/>
          </a:xfrm>
          <a:prstGeom prst="ellipse">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nvSpPr>
        <p:spPr>
          <a:xfrm>
            <a:off x="751800" y="1245225"/>
            <a:ext cx="76404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900">
                <a:solidFill>
                  <a:schemeClr val="dk1"/>
                </a:solidFill>
                <a:latin typeface="Roboto Mono"/>
                <a:ea typeface="Roboto Mono"/>
                <a:cs typeface="Roboto Mono"/>
                <a:sym typeface="Roboto Mono"/>
              </a:rPr>
              <a:t>APPENDIX</a:t>
            </a:r>
            <a:endParaRPr b="1" sz="4900">
              <a:solidFill>
                <a:schemeClr val="dk1"/>
              </a:solidFill>
              <a:latin typeface="Roboto Mono"/>
              <a:ea typeface="Roboto Mono"/>
              <a:cs typeface="Roboto Mono"/>
              <a:sym typeface="Roboto Mono"/>
            </a:endParaRPr>
          </a:p>
        </p:txBody>
      </p:sp>
      <p:sp>
        <p:nvSpPr>
          <p:cNvPr id="383" name="Google Shape;383;p46"/>
          <p:cNvSpPr txBox="1"/>
          <p:nvPr/>
        </p:nvSpPr>
        <p:spPr>
          <a:xfrm>
            <a:off x="2064300" y="2224600"/>
            <a:ext cx="5015400" cy="985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rgbClr val="4D6154"/>
              </a:buClr>
              <a:buSzPts val="2600"/>
              <a:buFont typeface="Roboto Mono"/>
              <a:buChar char="-"/>
            </a:pPr>
            <a:r>
              <a:rPr b="1" lang="en" sz="2600" u="sng">
                <a:solidFill>
                  <a:schemeClr val="hlink"/>
                </a:solidFill>
                <a:latin typeface="Roboto Mono"/>
                <a:ea typeface="Roboto Mono"/>
                <a:cs typeface="Roboto Mono"/>
                <a:sym typeface="Roboto Mono"/>
                <a:hlinkClick r:id="rId3"/>
              </a:rPr>
              <a:t>Market Research Document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nvSpPr>
        <p:spPr>
          <a:xfrm>
            <a:off x="785825" y="267925"/>
            <a:ext cx="7640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dk1"/>
                </a:solidFill>
                <a:latin typeface="Roboto Mono"/>
                <a:ea typeface="Roboto Mono"/>
                <a:cs typeface="Roboto Mono"/>
                <a:sym typeface="Roboto Mono"/>
              </a:rPr>
              <a:t>PROBLEM + SOLUTION</a:t>
            </a:r>
            <a:endParaRPr b="1" sz="3700">
              <a:solidFill>
                <a:schemeClr val="dk1"/>
              </a:solidFill>
              <a:latin typeface="Roboto Mono"/>
              <a:ea typeface="Roboto Mono"/>
              <a:cs typeface="Roboto Mono"/>
              <a:sym typeface="Roboto Mono"/>
            </a:endParaRPr>
          </a:p>
        </p:txBody>
      </p:sp>
      <p:sp>
        <p:nvSpPr>
          <p:cNvPr id="85" name="Google Shape;85;p16"/>
          <p:cNvSpPr/>
          <p:nvPr/>
        </p:nvSpPr>
        <p:spPr>
          <a:xfrm>
            <a:off x="344375" y="1250425"/>
            <a:ext cx="3111300" cy="23484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Mono"/>
                <a:ea typeface="Roboto Mono"/>
                <a:cs typeface="Roboto Mono"/>
                <a:sym typeface="Roboto Mono"/>
              </a:rPr>
              <a:t>People overcommit and lose track of their own energy </a:t>
            </a:r>
            <a:r>
              <a:rPr b="1" lang="en" sz="1800">
                <a:solidFill>
                  <a:schemeClr val="lt1"/>
                </a:solidFill>
                <a:latin typeface="Roboto Mono"/>
                <a:ea typeface="Roboto Mono"/>
                <a:cs typeface="Roboto Mono"/>
                <a:sym typeface="Roboto Mono"/>
              </a:rPr>
              <a:t>without understanding the cause</a:t>
            </a:r>
            <a:r>
              <a:rPr b="1" lang="en" sz="1800">
                <a:solidFill>
                  <a:schemeClr val="lt1"/>
                </a:solidFill>
                <a:latin typeface="Roboto Mono"/>
                <a:ea typeface="Roboto Mono"/>
                <a:cs typeface="Roboto Mono"/>
                <a:sym typeface="Roboto Mono"/>
              </a:rPr>
              <a:t>, leading to burnout, confusion, and poor emotional balance.</a:t>
            </a:r>
            <a:endParaRPr b="1" sz="1800">
              <a:solidFill>
                <a:schemeClr val="lt1"/>
              </a:solidFill>
              <a:latin typeface="Roboto Mono"/>
              <a:ea typeface="Roboto Mono"/>
              <a:cs typeface="Roboto Mono"/>
              <a:sym typeface="Roboto Mono"/>
            </a:endParaRPr>
          </a:p>
        </p:txBody>
      </p:sp>
      <p:sp>
        <p:nvSpPr>
          <p:cNvPr id="86" name="Google Shape;86;p16"/>
          <p:cNvSpPr/>
          <p:nvPr/>
        </p:nvSpPr>
        <p:spPr>
          <a:xfrm rot="-5400000">
            <a:off x="4115150" y="1615425"/>
            <a:ext cx="484800" cy="1387800"/>
          </a:xfrm>
          <a:prstGeom prst="downArrow">
            <a:avLst>
              <a:gd fmla="val 50000" name="adj1"/>
              <a:gd fmla="val 50000" name="adj2"/>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6"/>
          <p:cNvSpPr txBox="1"/>
          <p:nvPr/>
        </p:nvSpPr>
        <p:spPr>
          <a:xfrm>
            <a:off x="5311625" y="1156375"/>
            <a:ext cx="2712300" cy="2816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4D6154"/>
                </a:solidFill>
                <a:latin typeface="Roboto Mono"/>
                <a:ea typeface="Roboto Mono"/>
                <a:cs typeface="Roboto Mono"/>
                <a:sym typeface="Roboto Mono"/>
              </a:rPr>
              <a:t>Kyro helps users visualize, protect, and plan around their personal energy, not just time, to build healthier days and burn out less often.</a:t>
            </a:r>
            <a:endParaRPr b="1" sz="1900">
              <a:solidFill>
                <a:srgbClr val="4D6154"/>
              </a:solidFill>
              <a:latin typeface="Roboto Mono"/>
              <a:ea typeface="Roboto Mono"/>
              <a:cs typeface="Roboto Mono"/>
              <a:sym typeface="Roboto Mono"/>
            </a:endParaRPr>
          </a:p>
        </p:txBody>
      </p:sp>
      <p:pic>
        <p:nvPicPr>
          <p:cNvPr id="88" name="Google Shape;88;p16" title="mineral-water-cup-png-favpng-taWmXS07UUskrGCUxUDZkCjyP-removebg-preview.png"/>
          <p:cNvPicPr preferRelativeResize="0"/>
          <p:nvPr/>
        </p:nvPicPr>
        <p:blipFill rotWithShape="1">
          <a:blip r:embed="rId4">
            <a:alphaModFix amt="50000"/>
          </a:blip>
          <a:srcRect b="7209" l="0" r="0" t="0"/>
          <a:stretch/>
        </p:blipFill>
        <p:spPr>
          <a:xfrm flipH="1">
            <a:off x="7057200" y="2498825"/>
            <a:ext cx="2086800" cy="2685225"/>
          </a:xfrm>
          <a:prstGeom prst="rect">
            <a:avLst/>
          </a:prstGeom>
          <a:noFill/>
          <a:ln>
            <a:noFill/>
          </a:ln>
        </p:spPr>
      </p:pic>
      <p:sp>
        <p:nvSpPr>
          <p:cNvPr id="89" name="Google Shape;89;p16"/>
          <p:cNvSpPr txBox="1"/>
          <p:nvPr/>
        </p:nvSpPr>
        <p:spPr>
          <a:xfrm>
            <a:off x="344375" y="4017325"/>
            <a:ext cx="7318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solidFill>
                  <a:srgbClr val="4D6154"/>
                </a:solidFill>
                <a:latin typeface="Roboto Mono"/>
                <a:ea typeface="Roboto Mono"/>
                <a:cs typeface="Roboto Mono"/>
                <a:sym typeface="Roboto Mono"/>
              </a:rPr>
              <a:t>Primary Users: Adults between 25-44</a:t>
            </a:r>
            <a:endParaRPr b="1" i="1" sz="1600">
              <a:solidFill>
                <a:srgbClr val="4D6154"/>
              </a:solidFill>
              <a:latin typeface="Roboto Mono"/>
              <a:ea typeface="Roboto Mono"/>
              <a:cs typeface="Roboto Mono"/>
              <a:sym typeface="Roboto Mono"/>
            </a:endParaRPr>
          </a:p>
          <a:p>
            <a:pPr indent="-330200" lvl="0" marL="457200" rtl="0" algn="l">
              <a:spcBef>
                <a:spcPts val="0"/>
              </a:spcBef>
              <a:spcAft>
                <a:spcPts val="0"/>
              </a:spcAft>
              <a:buClr>
                <a:srgbClr val="4D6154"/>
              </a:buClr>
              <a:buSzPts val="1600"/>
              <a:buFont typeface="Roboto Mono"/>
              <a:buChar char="-"/>
            </a:pPr>
            <a:r>
              <a:rPr b="1" i="1" lang="en" sz="1600">
                <a:solidFill>
                  <a:srgbClr val="4D6154"/>
                </a:solidFill>
                <a:latin typeface="Roboto Mono"/>
                <a:ea typeface="Roboto Mono"/>
                <a:cs typeface="Roboto Mono"/>
                <a:sym typeface="Roboto Mono"/>
              </a:rPr>
              <a:t>highest users of scheduling </a:t>
            </a:r>
            <a:r>
              <a:rPr b="1" i="1" lang="en" sz="1600" u="sng">
                <a:solidFill>
                  <a:schemeClr val="hlink"/>
                </a:solidFill>
                <a:latin typeface="Roboto Mono"/>
                <a:ea typeface="Roboto Mono"/>
                <a:cs typeface="Roboto Mono"/>
                <a:sym typeface="Roboto Mono"/>
                <a:hlinkClick r:id="rId5"/>
              </a:rPr>
              <a:t>tools</a:t>
            </a:r>
            <a:endParaRPr b="1" i="1" sz="1600">
              <a:solidFill>
                <a:srgbClr val="4D6154"/>
              </a:solidFill>
              <a:latin typeface="Roboto Mono"/>
              <a:ea typeface="Roboto Mono"/>
              <a:cs typeface="Roboto Mono"/>
              <a:sym typeface="Roboto Mono"/>
            </a:endParaRPr>
          </a:p>
          <a:p>
            <a:pPr indent="-330200" lvl="0" marL="457200" rtl="0" algn="l">
              <a:spcBef>
                <a:spcPts val="0"/>
              </a:spcBef>
              <a:spcAft>
                <a:spcPts val="0"/>
              </a:spcAft>
              <a:buClr>
                <a:srgbClr val="4D6154"/>
              </a:buClr>
              <a:buSzPts val="1600"/>
              <a:buFont typeface="Roboto Mono"/>
              <a:buChar char="-"/>
            </a:pPr>
            <a:r>
              <a:rPr b="1" i="1" lang="en" sz="1600">
                <a:solidFill>
                  <a:srgbClr val="4D6154"/>
                </a:solidFill>
                <a:latin typeface="Roboto Mono"/>
                <a:ea typeface="Roboto Mono"/>
                <a:cs typeface="Roboto Mono"/>
                <a:sym typeface="Roboto Mono"/>
              </a:rPr>
              <a:t>Age group currently most susceptible to </a:t>
            </a:r>
            <a:r>
              <a:rPr b="1" i="1" lang="en" sz="1600" u="sng">
                <a:solidFill>
                  <a:schemeClr val="hlink"/>
                </a:solidFill>
                <a:latin typeface="Roboto Mono"/>
                <a:ea typeface="Roboto Mono"/>
                <a:cs typeface="Roboto Mono"/>
                <a:sym typeface="Roboto Mono"/>
                <a:hlinkClick r:id="rId6"/>
              </a:rPr>
              <a:t>burnout</a:t>
            </a:r>
            <a:endParaRPr b="1" i="1" sz="1600">
              <a:solidFill>
                <a:srgbClr val="4D6154"/>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nvSpPr>
        <p:spPr>
          <a:xfrm>
            <a:off x="481800" y="2217750"/>
            <a:ext cx="8180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solidFill>
                  <a:schemeClr val="dk1"/>
                </a:solidFill>
                <a:latin typeface="Roboto Mono"/>
                <a:ea typeface="Roboto Mono"/>
                <a:cs typeface="Roboto Mono"/>
                <a:sym typeface="Roboto Mono"/>
              </a:rPr>
              <a:t>MARKET RESEARCH</a:t>
            </a:r>
            <a:endParaRPr b="1" sz="4100">
              <a:solidFill>
                <a:schemeClr val="dk1"/>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nvSpPr>
        <p:spPr>
          <a:xfrm>
            <a:off x="400088" y="2256125"/>
            <a:ext cx="2894100" cy="1605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Char char="●"/>
            </a:pPr>
            <a:r>
              <a:rPr b="1" lang="en">
                <a:solidFill>
                  <a:schemeClr val="accent2"/>
                </a:solidFill>
              </a:rPr>
              <a:t>Event-Based Influence: </a:t>
            </a:r>
            <a:r>
              <a:rPr lang="en">
                <a:solidFill>
                  <a:schemeClr val="accent2"/>
                </a:solidFill>
              </a:rPr>
              <a:t>See how often something like “good sleep” or “fast food” influences your mood</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Quick Use: </a:t>
            </a:r>
            <a:r>
              <a:rPr lang="en">
                <a:solidFill>
                  <a:schemeClr val="accent2"/>
                </a:solidFill>
              </a:rPr>
              <a:t>&lt;5 minutes to complete a journal entry</a:t>
            </a:r>
            <a:endParaRPr>
              <a:solidFill>
                <a:schemeClr val="accent2"/>
              </a:solidFill>
            </a:endParaRPr>
          </a:p>
        </p:txBody>
      </p:sp>
      <p:sp>
        <p:nvSpPr>
          <p:cNvPr id="100" name="Google Shape;100;p18"/>
          <p:cNvSpPr txBox="1"/>
          <p:nvPr/>
        </p:nvSpPr>
        <p:spPr>
          <a:xfrm>
            <a:off x="588125" y="174175"/>
            <a:ext cx="5736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3200">
                <a:solidFill>
                  <a:schemeClr val="accent2"/>
                </a:solidFill>
                <a:latin typeface="Roboto Mono"/>
                <a:ea typeface="Roboto Mono"/>
                <a:cs typeface="Roboto Mono"/>
                <a:sym typeface="Roboto Mono"/>
              </a:rPr>
              <a:t>Daylio</a:t>
            </a:r>
            <a:endParaRPr sz="3200">
              <a:solidFill>
                <a:srgbClr val="4D6154"/>
              </a:solidFill>
              <a:latin typeface="Roboto Mono"/>
              <a:ea typeface="Roboto Mono"/>
              <a:cs typeface="Roboto Mono"/>
              <a:sym typeface="Roboto Mono"/>
            </a:endParaRPr>
          </a:p>
        </p:txBody>
      </p:sp>
      <p:pic>
        <p:nvPicPr>
          <p:cNvPr id="101" name="Google Shape;101;p18"/>
          <p:cNvPicPr preferRelativeResize="0"/>
          <p:nvPr/>
        </p:nvPicPr>
        <p:blipFill rotWithShape="1">
          <a:blip r:embed="rId3">
            <a:alphaModFix/>
          </a:blip>
          <a:srcRect b="8277" l="2352" r="49726" t="12357"/>
          <a:stretch/>
        </p:blipFill>
        <p:spPr>
          <a:xfrm>
            <a:off x="6405304" y="-40650"/>
            <a:ext cx="2738697" cy="2553175"/>
          </a:xfrm>
          <a:prstGeom prst="rect">
            <a:avLst/>
          </a:prstGeom>
          <a:noFill/>
          <a:ln>
            <a:noFill/>
          </a:ln>
        </p:spPr>
      </p:pic>
      <p:pic>
        <p:nvPicPr>
          <p:cNvPr id="102" name="Google Shape;102;p18"/>
          <p:cNvPicPr preferRelativeResize="0"/>
          <p:nvPr/>
        </p:nvPicPr>
        <p:blipFill rotWithShape="1">
          <a:blip r:embed="rId3">
            <a:alphaModFix/>
          </a:blip>
          <a:srcRect b="8277" l="48624" r="5533" t="12357"/>
          <a:stretch/>
        </p:blipFill>
        <p:spPr>
          <a:xfrm>
            <a:off x="6405300" y="2473020"/>
            <a:ext cx="2738700" cy="2668930"/>
          </a:xfrm>
          <a:prstGeom prst="rect">
            <a:avLst/>
          </a:prstGeom>
          <a:noFill/>
          <a:ln>
            <a:noFill/>
          </a:ln>
        </p:spPr>
      </p:pic>
      <p:sp>
        <p:nvSpPr>
          <p:cNvPr id="103" name="Google Shape;103;p18"/>
          <p:cNvSpPr txBox="1"/>
          <p:nvPr/>
        </p:nvSpPr>
        <p:spPr>
          <a:xfrm>
            <a:off x="456050" y="774475"/>
            <a:ext cx="5868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500">
                <a:solidFill>
                  <a:schemeClr val="accent2"/>
                </a:solidFill>
                <a:latin typeface="Roboto Mono"/>
                <a:ea typeface="Roboto Mono"/>
                <a:cs typeface="Roboto Mono"/>
                <a:sym typeface="Roboto Mono"/>
              </a:rPr>
              <a:t>“Keep a diary and capture your day without</a:t>
            </a:r>
            <a:endParaRPr b="1" i="1" sz="15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b="1" i="1" lang="en" sz="1500">
                <a:solidFill>
                  <a:schemeClr val="accent2"/>
                </a:solidFill>
                <a:latin typeface="Roboto Mono"/>
                <a:ea typeface="Roboto Mono"/>
                <a:cs typeface="Roboto Mono"/>
                <a:sym typeface="Roboto Mono"/>
              </a:rPr>
              <a:t>writing down a single word!”</a:t>
            </a:r>
            <a:endParaRPr b="1" i="1" sz="1500">
              <a:solidFill>
                <a:schemeClr val="accent2"/>
              </a:solidFill>
              <a:latin typeface="Roboto Mono"/>
              <a:ea typeface="Roboto Mono"/>
              <a:cs typeface="Roboto Mono"/>
              <a:sym typeface="Roboto Mono"/>
            </a:endParaRPr>
          </a:p>
        </p:txBody>
      </p:sp>
      <p:sp>
        <p:nvSpPr>
          <p:cNvPr id="104" name="Google Shape;104;p18"/>
          <p:cNvSpPr txBox="1"/>
          <p:nvPr/>
        </p:nvSpPr>
        <p:spPr>
          <a:xfrm>
            <a:off x="3344238" y="2256125"/>
            <a:ext cx="2894100" cy="1605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Char char="●"/>
            </a:pPr>
            <a:r>
              <a:rPr b="1" lang="en">
                <a:solidFill>
                  <a:schemeClr val="accent2"/>
                </a:solidFill>
              </a:rPr>
              <a:t>No Written Reflection: </a:t>
            </a:r>
            <a:r>
              <a:rPr lang="en">
                <a:solidFill>
                  <a:schemeClr val="accent2"/>
                </a:solidFill>
              </a:rPr>
              <a:t>No journal prompts, very little writing involved</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Low Appeal: </a:t>
            </a:r>
            <a:r>
              <a:rPr lang="en">
                <a:solidFill>
                  <a:schemeClr val="accent2"/>
                </a:solidFill>
              </a:rPr>
              <a:t>May not be enjoyable for users who desire an interactive app</a:t>
            </a:r>
            <a:endParaRPr>
              <a:solidFill>
                <a:schemeClr val="accent2"/>
              </a:solidFill>
            </a:endParaRPr>
          </a:p>
        </p:txBody>
      </p:sp>
      <p:sp>
        <p:nvSpPr>
          <p:cNvPr id="105" name="Google Shape;105;p18"/>
          <p:cNvSpPr/>
          <p:nvPr/>
        </p:nvSpPr>
        <p:spPr>
          <a:xfrm>
            <a:off x="-4175" y="-1550"/>
            <a:ext cx="237300" cy="5143500"/>
          </a:xfrm>
          <a:prstGeom prst="rect">
            <a:avLst/>
          </a:prstGeom>
          <a:solidFill>
            <a:srgbClr val="1A72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8"/>
          <p:cNvSpPr/>
          <p:nvPr/>
        </p:nvSpPr>
        <p:spPr>
          <a:xfrm>
            <a:off x="795363" y="1774875"/>
            <a:ext cx="2209800" cy="3810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Mono"/>
                <a:ea typeface="Roboto Mono"/>
                <a:cs typeface="Roboto Mono"/>
                <a:sym typeface="Roboto Mono"/>
              </a:rPr>
              <a:t>What Works</a:t>
            </a:r>
            <a:endParaRPr b="1">
              <a:solidFill>
                <a:schemeClr val="lt1"/>
              </a:solidFill>
              <a:latin typeface="Roboto Mono"/>
              <a:ea typeface="Roboto Mono"/>
              <a:cs typeface="Roboto Mono"/>
              <a:sym typeface="Roboto Mono"/>
            </a:endParaRPr>
          </a:p>
        </p:txBody>
      </p:sp>
      <p:sp>
        <p:nvSpPr>
          <p:cNvPr id="107" name="Google Shape;107;p18"/>
          <p:cNvSpPr/>
          <p:nvPr/>
        </p:nvSpPr>
        <p:spPr>
          <a:xfrm>
            <a:off x="3686388" y="1774875"/>
            <a:ext cx="2209800" cy="3810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Mono"/>
                <a:ea typeface="Roboto Mono"/>
                <a:cs typeface="Roboto Mono"/>
                <a:sym typeface="Roboto Mono"/>
              </a:rPr>
              <a:t>What Doesn’t</a:t>
            </a:r>
            <a:endParaRPr b="1">
              <a:solidFill>
                <a:schemeClr val="lt1"/>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9"/>
          <p:cNvPicPr preferRelativeResize="0"/>
          <p:nvPr/>
        </p:nvPicPr>
        <p:blipFill rotWithShape="1">
          <a:blip r:embed="rId3">
            <a:alphaModFix/>
          </a:blip>
          <a:srcRect b="8277" l="2352" r="49726" t="12357"/>
          <a:stretch/>
        </p:blipFill>
        <p:spPr>
          <a:xfrm>
            <a:off x="6405304" y="-40650"/>
            <a:ext cx="2738697" cy="2553175"/>
          </a:xfrm>
          <a:prstGeom prst="rect">
            <a:avLst/>
          </a:prstGeom>
          <a:noFill/>
          <a:ln>
            <a:noFill/>
          </a:ln>
        </p:spPr>
      </p:pic>
      <p:pic>
        <p:nvPicPr>
          <p:cNvPr id="113" name="Google Shape;113;p19"/>
          <p:cNvPicPr preferRelativeResize="0"/>
          <p:nvPr/>
        </p:nvPicPr>
        <p:blipFill rotWithShape="1">
          <a:blip r:embed="rId3">
            <a:alphaModFix/>
          </a:blip>
          <a:srcRect b="8277" l="48624" r="5533" t="12357"/>
          <a:stretch/>
        </p:blipFill>
        <p:spPr>
          <a:xfrm>
            <a:off x="6405300" y="2473020"/>
            <a:ext cx="2738700" cy="2668930"/>
          </a:xfrm>
          <a:prstGeom prst="rect">
            <a:avLst/>
          </a:prstGeom>
          <a:noFill/>
          <a:ln>
            <a:noFill/>
          </a:ln>
        </p:spPr>
      </p:pic>
      <p:sp>
        <p:nvSpPr>
          <p:cNvPr id="114" name="Google Shape;114;p19"/>
          <p:cNvSpPr/>
          <p:nvPr/>
        </p:nvSpPr>
        <p:spPr>
          <a:xfrm>
            <a:off x="-4175" y="-1550"/>
            <a:ext cx="237300" cy="5143500"/>
          </a:xfrm>
          <a:prstGeom prst="rect">
            <a:avLst/>
          </a:prstGeom>
          <a:solidFill>
            <a:srgbClr val="1A72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9"/>
          <p:cNvSpPr txBox="1"/>
          <p:nvPr/>
        </p:nvSpPr>
        <p:spPr>
          <a:xfrm>
            <a:off x="417950" y="2017650"/>
            <a:ext cx="58686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i="1" lang="en" sz="2100">
                <a:solidFill>
                  <a:schemeClr val="accent2"/>
                </a:solidFill>
                <a:latin typeface="Roboto Mono"/>
                <a:ea typeface="Roboto Mono"/>
                <a:cs typeface="Roboto Mono"/>
                <a:sym typeface="Roboto Mono"/>
              </a:rPr>
              <a:t>Kyro </a:t>
            </a:r>
            <a:r>
              <a:rPr b="1" i="1" lang="en" sz="2100">
                <a:solidFill>
                  <a:schemeClr val="accent2"/>
                </a:solidFill>
                <a:latin typeface="Roboto Mono"/>
                <a:ea typeface="Roboto Mono"/>
                <a:cs typeface="Roboto Mono"/>
                <a:sym typeface="Roboto Mono"/>
              </a:rPr>
              <a:t>integrates Daylio’s trends directly into calendar planning</a:t>
            </a:r>
            <a:r>
              <a:rPr i="1" lang="en" sz="2100">
                <a:solidFill>
                  <a:schemeClr val="accent2"/>
                </a:solidFill>
                <a:latin typeface="Roboto Mono"/>
                <a:ea typeface="Roboto Mono"/>
                <a:cs typeface="Roboto Mono"/>
                <a:sym typeface="Roboto Mono"/>
              </a:rPr>
              <a:t> for smarter, emotionally-aligned time management.</a:t>
            </a:r>
            <a:endParaRPr i="1" sz="2100">
              <a:solidFill>
                <a:schemeClr val="accent2"/>
              </a:solidFill>
              <a:latin typeface="Roboto Mono"/>
              <a:ea typeface="Roboto Mono"/>
              <a:cs typeface="Roboto Mono"/>
              <a:sym typeface="Roboto Mono"/>
            </a:endParaRPr>
          </a:p>
        </p:txBody>
      </p:sp>
      <p:sp>
        <p:nvSpPr>
          <p:cNvPr id="116" name="Google Shape;116;p19"/>
          <p:cNvSpPr txBox="1"/>
          <p:nvPr/>
        </p:nvSpPr>
        <p:spPr>
          <a:xfrm>
            <a:off x="588125" y="174175"/>
            <a:ext cx="5736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3200">
                <a:solidFill>
                  <a:schemeClr val="accent2"/>
                </a:solidFill>
                <a:latin typeface="Roboto Mono"/>
                <a:ea typeface="Roboto Mono"/>
                <a:cs typeface="Roboto Mono"/>
                <a:sym typeface="Roboto Mono"/>
              </a:rPr>
              <a:t>Daylio</a:t>
            </a:r>
            <a:endParaRPr sz="3200">
              <a:solidFill>
                <a:srgbClr val="4D6154"/>
              </a:solidFill>
              <a:latin typeface="Roboto Mono"/>
              <a:ea typeface="Roboto Mono"/>
              <a:cs typeface="Roboto Mono"/>
              <a:sym typeface="Roboto Mono"/>
            </a:endParaRPr>
          </a:p>
        </p:txBody>
      </p:sp>
      <p:sp>
        <p:nvSpPr>
          <p:cNvPr id="117" name="Google Shape;117;p19"/>
          <p:cNvSpPr txBox="1"/>
          <p:nvPr/>
        </p:nvSpPr>
        <p:spPr>
          <a:xfrm>
            <a:off x="456050" y="774475"/>
            <a:ext cx="5868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500">
                <a:solidFill>
                  <a:schemeClr val="accent2"/>
                </a:solidFill>
                <a:latin typeface="Roboto Mono"/>
                <a:ea typeface="Roboto Mono"/>
                <a:cs typeface="Roboto Mono"/>
                <a:sym typeface="Roboto Mono"/>
              </a:rPr>
              <a:t>“Keep a diary and capture your day without</a:t>
            </a:r>
            <a:endParaRPr b="1" i="1" sz="1500">
              <a:solidFill>
                <a:schemeClr val="accent2"/>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rPr b="1" i="1" lang="en" sz="1500">
                <a:solidFill>
                  <a:schemeClr val="accent2"/>
                </a:solidFill>
                <a:latin typeface="Roboto Mono"/>
                <a:ea typeface="Roboto Mono"/>
                <a:cs typeface="Roboto Mono"/>
                <a:sym typeface="Roboto Mono"/>
              </a:rPr>
              <a:t>writing down a single word!”</a:t>
            </a:r>
            <a:endParaRPr b="1" i="1" sz="1500">
              <a:solidFill>
                <a:schemeClr val="accent2"/>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nvSpPr>
        <p:spPr>
          <a:xfrm>
            <a:off x="384850" y="2027750"/>
            <a:ext cx="2894100" cy="203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Char char="●"/>
            </a:pPr>
            <a:r>
              <a:rPr b="1" lang="en">
                <a:solidFill>
                  <a:schemeClr val="accent2"/>
                </a:solidFill>
              </a:rPr>
              <a:t>Privacy-First Positioning: </a:t>
            </a:r>
            <a:r>
              <a:rPr lang="en">
                <a:solidFill>
                  <a:schemeClr val="accent2"/>
                </a:solidFill>
              </a:rPr>
              <a:t>“no cloud, no account, all on-device” model is popular with privacy-conscious users.</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Open Features: </a:t>
            </a:r>
            <a:r>
              <a:rPr lang="en">
                <a:solidFill>
                  <a:schemeClr val="accent2"/>
                </a:solidFill>
              </a:rPr>
              <a:t>No subscription, most features </a:t>
            </a:r>
            <a:r>
              <a:rPr lang="en">
                <a:solidFill>
                  <a:schemeClr val="accent2"/>
                </a:solidFill>
              </a:rPr>
              <a:t>available</a:t>
            </a:r>
            <a:r>
              <a:rPr lang="en">
                <a:solidFill>
                  <a:schemeClr val="accent2"/>
                </a:solidFill>
              </a:rPr>
              <a:t> after download</a:t>
            </a:r>
            <a:endParaRPr>
              <a:solidFill>
                <a:schemeClr val="accent2"/>
              </a:solidFill>
            </a:endParaRPr>
          </a:p>
        </p:txBody>
      </p:sp>
      <p:sp>
        <p:nvSpPr>
          <p:cNvPr id="123" name="Google Shape;123;p20"/>
          <p:cNvSpPr txBox="1"/>
          <p:nvPr/>
        </p:nvSpPr>
        <p:spPr>
          <a:xfrm>
            <a:off x="588125" y="174175"/>
            <a:ext cx="5736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3200">
                <a:solidFill>
                  <a:schemeClr val="accent2"/>
                </a:solidFill>
                <a:latin typeface="Roboto Mono"/>
                <a:ea typeface="Roboto Mono"/>
                <a:cs typeface="Roboto Mono"/>
                <a:sym typeface="Roboto Mono"/>
              </a:rPr>
              <a:t>Moodistory</a:t>
            </a:r>
            <a:endParaRPr sz="3200">
              <a:solidFill>
                <a:srgbClr val="4D6154"/>
              </a:solidFill>
              <a:latin typeface="Roboto Mono"/>
              <a:ea typeface="Roboto Mono"/>
              <a:cs typeface="Roboto Mono"/>
              <a:sym typeface="Roboto Mono"/>
            </a:endParaRPr>
          </a:p>
        </p:txBody>
      </p:sp>
      <p:sp>
        <p:nvSpPr>
          <p:cNvPr id="124" name="Google Shape;124;p20"/>
          <p:cNvSpPr/>
          <p:nvPr/>
        </p:nvSpPr>
        <p:spPr>
          <a:xfrm>
            <a:off x="-4175" y="-1550"/>
            <a:ext cx="237300" cy="5143500"/>
          </a:xfrm>
          <a:prstGeom prst="rect">
            <a:avLst/>
          </a:prstGeom>
          <a:solidFill>
            <a:srgbClr val="1A72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0"/>
          <p:cNvSpPr txBox="1"/>
          <p:nvPr/>
        </p:nvSpPr>
        <p:spPr>
          <a:xfrm>
            <a:off x="456125" y="791275"/>
            <a:ext cx="5868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500">
                <a:solidFill>
                  <a:schemeClr val="accent2"/>
                </a:solidFill>
                <a:latin typeface="Roboto Mono"/>
                <a:ea typeface="Roboto Mono"/>
                <a:cs typeface="Roboto Mono"/>
                <a:sym typeface="Roboto Mono"/>
              </a:rPr>
              <a:t>“Your Mood Tracker App. For Self-Improvement. Keeping Your Privacy.”</a:t>
            </a:r>
            <a:endParaRPr b="1" i="1" sz="1500">
              <a:solidFill>
                <a:schemeClr val="accent2"/>
              </a:solidFill>
              <a:latin typeface="Roboto Mono"/>
              <a:ea typeface="Roboto Mono"/>
              <a:cs typeface="Roboto Mono"/>
              <a:sym typeface="Roboto Mono"/>
            </a:endParaRPr>
          </a:p>
        </p:txBody>
      </p:sp>
      <p:sp>
        <p:nvSpPr>
          <p:cNvPr id="126" name="Google Shape;126;p20"/>
          <p:cNvSpPr txBox="1"/>
          <p:nvPr/>
        </p:nvSpPr>
        <p:spPr>
          <a:xfrm>
            <a:off x="3359475" y="2027750"/>
            <a:ext cx="2894100" cy="2380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Char char="●"/>
            </a:pPr>
            <a:r>
              <a:rPr b="1" lang="en">
                <a:solidFill>
                  <a:schemeClr val="accent2"/>
                </a:solidFill>
              </a:rPr>
              <a:t>Lack of AI / Smart Insights: </a:t>
            </a:r>
            <a:r>
              <a:rPr lang="en">
                <a:solidFill>
                  <a:schemeClr val="accent2"/>
                </a:solidFill>
              </a:rPr>
              <a:t>analytics are rule-based, not predictive.</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No social or community aspect</a:t>
            </a:r>
            <a:r>
              <a:rPr lang="en">
                <a:solidFill>
                  <a:schemeClr val="accent2"/>
                </a:solidFill>
              </a:rPr>
              <a:t>: limited long-term engagement loop.</a:t>
            </a:r>
            <a:endParaRPr>
              <a:solidFill>
                <a:schemeClr val="accent2"/>
              </a:solidFill>
            </a:endParaRPr>
          </a:p>
          <a:p>
            <a:pPr indent="-317500" lvl="0" marL="457200" rtl="0" algn="l">
              <a:spcBef>
                <a:spcPts val="1000"/>
              </a:spcBef>
              <a:spcAft>
                <a:spcPts val="0"/>
              </a:spcAft>
              <a:buClr>
                <a:schemeClr val="accent2"/>
              </a:buClr>
              <a:buSzPts val="1400"/>
              <a:buChar char="●"/>
            </a:pPr>
            <a:r>
              <a:rPr b="1" lang="en">
                <a:solidFill>
                  <a:schemeClr val="accent2"/>
                </a:solidFill>
              </a:rPr>
              <a:t>Financial Barrier: </a:t>
            </a:r>
            <a:r>
              <a:rPr lang="en">
                <a:solidFill>
                  <a:schemeClr val="accent2"/>
                </a:solidFill>
              </a:rPr>
              <a:t>Purchase required for download ($4-$6)</a:t>
            </a:r>
            <a:endParaRPr>
              <a:solidFill>
                <a:schemeClr val="accent2"/>
              </a:solidFill>
            </a:endParaRPr>
          </a:p>
        </p:txBody>
      </p:sp>
      <p:pic>
        <p:nvPicPr>
          <p:cNvPr id="127" name="Google Shape;127;p20" title="Screenshot 2025-10-14 at 6.30.58 PM.png"/>
          <p:cNvPicPr preferRelativeResize="0"/>
          <p:nvPr/>
        </p:nvPicPr>
        <p:blipFill rotWithShape="1">
          <a:blip r:embed="rId3">
            <a:alphaModFix/>
          </a:blip>
          <a:srcRect b="0" l="25093" r="24478" t="0"/>
          <a:stretch/>
        </p:blipFill>
        <p:spPr>
          <a:xfrm>
            <a:off x="6632140" y="2571750"/>
            <a:ext cx="2511860" cy="2570201"/>
          </a:xfrm>
          <a:prstGeom prst="rect">
            <a:avLst/>
          </a:prstGeom>
          <a:noFill/>
          <a:ln>
            <a:noFill/>
          </a:ln>
        </p:spPr>
      </p:pic>
      <p:pic>
        <p:nvPicPr>
          <p:cNvPr id="128" name="Google Shape;128;p20" title="Screenshot 2025-10-14 at 6.30.58 PM.png"/>
          <p:cNvPicPr preferRelativeResize="0"/>
          <p:nvPr/>
        </p:nvPicPr>
        <p:blipFill rotWithShape="1">
          <a:blip r:embed="rId3">
            <a:alphaModFix/>
          </a:blip>
          <a:srcRect b="0" l="0" r="74800" t="0"/>
          <a:stretch/>
        </p:blipFill>
        <p:spPr>
          <a:xfrm>
            <a:off x="6632150" y="-1550"/>
            <a:ext cx="1260775" cy="2581739"/>
          </a:xfrm>
          <a:prstGeom prst="rect">
            <a:avLst/>
          </a:prstGeom>
          <a:noFill/>
          <a:ln>
            <a:noFill/>
          </a:ln>
        </p:spPr>
      </p:pic>
      <p:pic>
        <p:nvPicPr>
          <p:cNvPr id="129" name="Google Shape;129;p20" title="Screenshot 2025-10-14 at 6.30.58 PM.png"/>
          <p:cNvPicPr preferRelativeResize="0"/>
          <p:nvPr/>
        </p:nvPicPr>
        <p:blipFill rotWithShape="1">
          <a:blip r:embed="rId3">
            <a:alphaModFix/>
          </a:blip>
          <a:srcRect b="0" l="74800" r="0" t="0"/>
          <a:stretch/>
        </p:blipFill>
        <p:spPr>
          <a:xfrm>
            <a:off x="7883225" y="-1550"/>
            <a:ext cx="1260775" cy="2581739"/>
          </a:xfrm>
          <a:prstGeom prst="rect">
            <a:avLst/>
          </a:prstGeom>
          <a:noFill/>
          <a:ln>
            <a:noFill/>
          </a:ln>
        </p:spPr>
      </p:pic>
      <p:sp>
        <p:nvSpPr>
          <p:cNvPr id="130" name="Google Shape;130;p20"/>
          <p:cNvSpPr/>
          <p:nvPr/>
        </p:nvSpPr>
        <p:spPr>
          <a:xfrm>
            <a:off x="780125" y="1599625"/>
            <a:ext cx="2209800" cy="3810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Mono"/>
                <a:ea typeface="Roboto Mono"/>
                <a:cs typeface="Roboto Mono"/>
                <a:sym typeface="Roboto Mono"/>
              </a:rPr>
              <a:t>What Works</a:t>
            </a:r>
            <a:endParaRPr b="1">
              <a:solidFill>
                <a:schemeClr val="lt1"/>
              </a:solidFill>
              <a:latin typeface="Roboto Mono"/>
              <a:ea typeface="Roboto Mono"/>
              <a:cs typeface="Roboto Mono"/>
              <a:sym typeface="Roboto Mono"/>
            </a:endParaRPr>
          </a:p>
        </p:txBody>
      </p:sp>
      <p:sp>
        <p:nvSpPr>
          <p:cNvPr id="131" name="Google Shape;131;p20"/>
          <p:cNvSpPr/>
          <p:nvPr/>
        </p:nvSpPr>
        <p:spPr>
          <a:xfrm>
            <a:off x="3671150" y="1599625"/>
            <a:ext cx="2209800" cy="3810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Mono"/>
                <a:ea typeface="Roboto Mono"/>
                <a:cs typeface="Roboto Mono"/>
                <a:sym typeface="Roboto Mono"/>
              </a:rPr>
              <a:t>What Doesn’t</a:t>
            </a:r>
            <a:endParaRPr b="1">
              <a:solidFill>
                <a:schemeClr val="lt1"/>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nvSpPr>
        <p:spPr>
          <a:xfrm>
            <a:off x="588125" y="174175"/>
            <a:ext cx="5736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3200">
                <a:solidFill>
                  <a:schemeClr val="accent2"/>
                </a:solidFill>
                <a:latin typeface="Roboto Mono"/>
                <a:ea typeface="Roboto Mono"/>
                <a:cs typeface="Roboto Mono"/>
                <a:sym typeface="Roboto Mono"/>
              </a:rPr>
              <a:t>Moodistory</a:t>
            </a:r>
            <a:endParaRPr sz="3200">
              <a:solidFill>
                <a:srgbClr val="4D6154"/>
              </a:solidFill>
              <a:latin typeface="Roboto Mono"/>
              <a:ea typeface="Roboto Mono"/>
              <a:cs typeface="Roboto Mono"/>
              <a:sym typeface="Roboto Mono"/>
            </a:endParaRPr>
          </a:p>
        </p:txBody>
      </p:sp>
      <p:sp>
        <p:nvSpPr>
          <p:cNvPr id="137" name="Google Shape;137;p21"/>
          <p:cNvSpPr/>
          <p:nvPr/>
        </p:nvSpPr>
        <p:spPr>
          <a:xfrm>
            <a:off x="-4175" y="-1550"/>
            <a:ext cx="237300" cy="5143500"/>
          </a:xfrm>
          <a:prstGeom prst="rect">
            <a:avLst/>
          </a:prstGeom>
          <a:solidFill>
            <a:srgbClr val="1A72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1"/>
          <p:cNvSpPr txBox="1"/>
          <p:nvPr/>
        </p:nvSpPr>
        <p:spPr>
          <a:xfrm>
            <a:off x="456125" y="791275"/>
            <a:ext cx="5868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1" lang="en" sz="1500">
                <a:solidFill>
                  <a:schemeClr val="accent2"/>
                </a:solidFill>
                <a:latin typeface="Roboto Mono"/>
                <a:ea typeface="Roboto Mono"/>
                <a:cs typeface="Roboto Mono"/>
                <a:sym typeface="Roboto Mono"/>
              </a:rPr>
              <a:t>“Your Mood Tracker App. For Self-Improvement. Keeping Your Privacy.”</a:t>
            </a:r>
            <a:endParaRPr b="1" i="1" sz="1500">
              <a:solidFill>
                <a:schemeClr val="accent2"/>
              </a:solidFill>
              <a:latin typeface="Roboto Mono"/>
              <a:ea typeface="Roboto Mono"/>
              <a:cs typeface="Roboto Mono"/>
              <a:sym typeface="Roboto Mono"/>
            </a:endParaRPr>
          </a:p>
        </p:txBody>
      </p:sp>
      <p:pic>
        <p:nvPicPr>
          <p:cNvPr id="139" name="Google Shape;139;p21" title="Screenshot 2025-10-14 at 6.30.58 PM.png"/>
          <p:cNvPicPr preferRelativeResize="0"/>
          <p:nvPr/>
        </p:nvPicPr>
        <p:blipFill rotWithShape="1">
          <a:blip r:embed="rId3">
            <a:alphaModFix/>
          </a:blip>
          <a:srcRect b="0" l="25093" r="24478" t="0"/>
          <a:stretch/>
        </p:blipFill>
        <p:spPr>
          <a:xfrm>
            <a:off x="6632140" y="2571750"/>
            <a:ext cx="2511860" cy="2570201"/>
          </a:xfrm>
          <a:prstGeom prst="rect">
            <a:avLst/>
          </a:prstGeom>
          <a:noFill/>
          <a:ln>
            <a:noFill/>
          </a:ln>
        </p:spPr>
      </p:pic>
      <p:pic>
        <p:nvPicPr>
          <p:cNvPr id="140" name="Google Shape;140;p21" title="Screenshot 2025-10-14 at 6.30.58 PM.png"/>
          <p:cNvPicPr preferRelativeResize="0"/>
          <p:nvPr/>
        </p:nvPicPr>
        <p:blipFill rotWithShape="1">
          <a:blip r:embed="rId3">
            <a:alphaModFix/>
          </a:blip>
          <a:srcRect b="0" l="0" r="74800" t="0"/>
          <a:stretch/>
        </p:blipFill>
        <p:spPr>
          <a:xfrm>
            <a:off x="6632150" y="-1550"/>
            <a:ext cx="1260775" cy="2581739"/>
          </a:xfrm>
          <a:prstGeom prst="rect">
            <a:avLst/>
          </a:prstGeom>
          <a:noFill/>
          <a:ln>
            <a:noFill/>
          </a:ln>
        </p:spPr>
      </p:pic>
      <p:pic>
        <p:nvPicPr>
          <p:cNvPr id="141" name="Google Shape;141;p21" title="Screenshot 2025-10-14 at 6.30.58 PM.png"/>
          <p:cNvPicPr preferRelativeResize="0"/>
          <p:nvPr/>
        </p:nvPicPr>
        <p:blipFill rotWithShape="1">
          <a:blip r:embed="rId3">
            <a:alphaModFix/>
          </a:blip>
          <a:srcRect b="0" l="74800" r="0" t="0"/>
          <a:stretch/>
        </p:blipFill>
        <p:spPr>
          <a:xfrm>
            <a:off x="7883225" y="-1550"/>
            <a:ext cx="1260775" cy="2581739"/>
          </a:xfrm>
          <a:prstGeom prst="rect">
            <a:avLst/>
          </a:prstGeom>
          <a:noFill/>
          <a:ln>
            <a:noFill/>
          </a:ln>
        </p:spPr>
      </p:pic>
      <p:sp>
        <p:nvSpPr>
          <p:cNvPr id="142" name="Google Shape;142;p21"/>
          <p:cNvSpPr txBox="1"/>
          <p:nvPr/>
        </p:nvSpPr>
        <p:spPr>
          <a:xfrm>
            <a:off x="417950" y="2017650"/>
            <a:ext cx="5868600" cy="180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i="1" lang="en" sz="2100">
                <a:solidFill>
                  <a:schemeClr val="accent2"/>
                </a:solidFill>
                <a:latin typeface="Roboto Mono"/>
                <a:ea typeface="Roboto Mono"/>
                <a:cs typeface="Roboto Mono"/>
                <a:sym typeface="Roboto Mono"/>
              </a:rPr>
              <a:t>Kyro can combine Moodistory’s trust with adaptive intelligence, </a:t>
            </a:r>
            <a:r>
              <a:rPr b="1" i="1" lang="en" sz="2100">
                <a:solidFill>
                  <a:schemeClr val="accent2"/>
                </a:solidFill>
                <a:latin typeface="Roboto Mono"/>
                <a:ea typeface="Roboto Mono"/>
                <a:cs typeface="Roboto Mono"/>
                <a:sym typeface="Roboto Mono"/>
              </a:rPr>
              <a:t>translating voice reflections into schedule insights </a:t>
            </a:r>
            <a:r>
              <a:rPr i="1" lang="en" sz="2100">
                <a:solidFill>
                  <a:schemeClr val="accent2"/>
                </a:solidFill>
                <a:latin typeface="Roboto Mono"/>
                <a:ea typeface="Roboto Mono"/>
                <a:cs typeface="Roboto Mono"/>
                <a:sym typeface="Roboto Mono"/>
              </a:rPr>
              <a:t>without sacrificing data security.</a:t>
            </a:r>
            <a:endParaRPr i="1" sz="2100">
              <a:solidFill>
                <a:schemeClr val="accent2"/>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